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93_31E85B44.xml" ContentType="application/vnd.ms-powerpoint.comments+xml"/>
  <Override PartName="/ppt/notesSlides/notesSlide15.xml" ContentType="application/vnd.openxmlformats-officedocument.presentationml.notesSlide+xml"/>
  <Override PartName="/ppt/comments/modernComment_1FB_E5FF1982.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200_13712474.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0C_0.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0B_E2C01507.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20F_E0CA9B4F.xml" ContentType="application/vnd.ms-powerpoint.comments+xml"/>
  <Override PartName="/ppt/notesSlides/notesSlide44.xml" ContentType="application/vnd.openxmlformats-officedocument.presentationml.notesSlide+xml"/>
  <Override PartName="/ppt/comments/modernComment_210_43E8C93.xml" ContentType="application/vnd.ms-powerpoint.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omments/modernComment_22F_41E06392.xml" ContentType="application/vnd.ms-powerpoint.comment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omments/modernComment_234_5ADBB2B0.xml" ContentType="application/vnd.ms-powerpoint.comment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9" r:id="rId2"/>
    <p:sldId id="264" r:id="rId3"/>
    <p:sldId id="266" r:id="rId4"/>
    <p:sldId id="504" r:id="rId5"/>
    <p:sldId id="278" r:id="rId6"/>
    <p:sldId id="270" r:id="rId7"/>
    <p:sldId id="397" r:id="rId8"/>
    <p:sldId id="505" r:id="rId9"/>
    <p:sldId id="506" r:id="rId10"/>
    <p:sldId id="398" r:id="rId11"/>
    <p:sldId id="360" r:id="rId12"/>
    <p:sldId id="287" r:id="rId13"/>
    <p:sldId id="284" r:id="rId14"/>
    <p:sldId id="403" r:id="rId15"/>
    <p:sldId id="507" r:id="rId16"/>
    <p:sldId id="508" r:id="rId17"/>
    <p:sldId id="509" r:id="rId18"/>
    <p:sldId id="510" r:id="rId19"/>
    <p:sldId id="511" r:id="rId20"/>
    <p:sldId id="512" r:id="rId21"/>
    <p:sldId id="513" r:id="rId22"/>
    <p:sldId id="407" r:id="rId23"/>
    <p:sldId id="291" r:id="rId24"/>
    <p:sldId id="408" r:id="rId25"/>
    <p:sldId id="514" r:id="rId26"/>
    <p:sldId id="515" r:id="rId27"/>
    <p:sldId id="516" r:id="rId28"/>
    <p:sldId id="517" r:id="rId29"/>
    <p:sldId id="518" r:id="rId30"/>
    <p:sldId id="519" r:id="rId31"/>
    <p:sldId id="520" r:id="rId32"/>
    <p:sldId id="305" r:id="rId33"/>
    <p:sldId id="306" r:id="rId34"/>
    <p:sldId id="521" r:id="rId35"/>
    <p:sldId id="268" r:id="rId36"/>
    <p:sldId id="522" r:id="rId37"/>
    <p:sldId id="523" r:id="rId38"/>
    <p:sldId id="499" r:id="rId39"/>
    <p:sldId id="417" r:id="rId40"/>
    <p:sldId id="524" r:id="rId41"/>
    <p:sldId id="525" r:id="rId42"/>
    <p:sldId id="526" r:id="rId43"/>
    <p:sldId id="527" r:id="rId44"/>
    <p:sldId id="528" r:id="rId45"/>
    <p:sldId id="529" r:id="rId46"/>
    <p:sldId id="530" r:id="rId47"/>
    <p:sldId id="531" r:id="rId48"/>
    <p:sldId id="532" r:id="rId49"/>
    <p:sldId id="533" r:id="rId50"/>
    <p:sldId id="534" r:id="rId51"/>
    <p:sldId id="535" r:id="rId52"/>
    <p:sldId id="536" r:id="rId53"/>
    <p:sldId id="537" r:id="rId54"/>
    <p:sldId id="538" r:id="rId55"/>
    <p:sldId id="539" r:id="rId56"/>
    <p:sldId id="331" r:id="rId57"/>
    <p:sldId id="438" r:id="rId58"/>
    <p:sldId id="540" r:id="rId59"/>
    <p:sldId id="500" r:id="rId60"/>
    <p:sldId id="439" r:id="rId61"/>
    <p:sldId id="441" r:id="rId62"/>
    <p:sldId id="541" r:id="rId63"/>
    <p:sldId id="542" r:id="rId64"/>
    <p:sldId id="543" r:id="rId65"/>
    <p:sldId id="544" r:id="rId66"/>
    <p:sldId id="545" r:id="rId67"/>
    <p:sldId id="546" r:id="rId68"/>
    <p:sldId id="547" r:id="rId69"/>
    <p:sldId id="548" r:id="rId70"/>
    <p:sldId id="549" r:id="rId71"/>
    <p:sldId id="550" r:id="rId72"/>
    <p:sldId id="551" r:id="rId73"/>
    <p:sldId id="552" r:id="rId74"/>
    <p:sldId id="553" r:id="rId75"/>
    <p:sldId id="554" r:id="rId76"/>
    <p:sldId id="555" r:id="rId77"/>
    <p:sldId id="556" r:id="rId78"/>
    <p:sldId id="557" r:id="rId79"/>
    <p:sldId id="348" r:id="rId80"/>
    <p:sldId id="558" r:id="rId81"/>
    <p:sldId id="559" r:id="rId82"/>
    <p:sldId id="480" r:id="rId83"/>
    <p:sldId id="502" r:id="rId84"/>
    <p:sldId id="481" r:id="rId85"/>
    <p:sldId id="560" r:id="rId86"/>
    <p:sldId id="561" r:id="rId87"/>
    <p:sldId id="562" r:id="rId88"/>
    <p:sldId id="563" r:id="rId89"/>
    <p:sldId id="564" r:id="rId90"/>
    <p:sldId id="565" r:id="rId91"/>
    <p:sldId id="566" r:id="rId92"/>
    <p:sldId id="567" r:id="rId93"/>
    <p:sldId id="569" r:id="rId94"/>
    <p:sldId id="570" r:id="rId95"/>
    <p:sldId id="571" r:id="rId96"/>
    <p:sldId id="355" r:id="rId97"/>
    <p:sldId id="356" r:id="rId98"/>
    <p:sldId id="572" r:id="rId99"/>
    <p:sldId id="276" r:id="rId100"/>
    <p:sldId id="279" r:id="rId10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DADEA9-5047-3521-5B59-EDA9AD127B53}" name="Irene Zernova" initials="IZ" userId="042adfd5dd700fe4" providerId="Windows Live"/>
  <p188:author id="{DBA666B3-F3AA-D80E-F38C-D4B54D218A4C}" name="Кристина Радомская" initials="КР" userId="dcdef545b1a6d9b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Irene Zernova" initials="IZ" lastIdx="4" clrIdx="0">
    <p:extLst>
      <p:ext uri="{19B8F6BF-5375-455C-9EA6-DF929625EA0E}">
        <p15:presenceInfo xmlns:p15="http://schemas.microsoft.com/office/powerpoint/2012/main" userId="042adfd5dd700f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86" autoAdjust="0"/>
    <p:restoredTop sz="94660"/>
  </p:normalViewPr>
  <p:slideViewPr>
    <p:cSldViewPr snapToGrid="0">
      <p:cViewPr varScale="1">
        <p:scale>
          <a:sx n="89" d="100"/>
          <a:sy n="89" d="100"/>
        </p:scale>
        <p:origin x="114" y="570"/>
      </p:cViewPr>
      <p:guideLst/>
    </p:cSldViewPr>
  </p:slideViewPr>
  <p:notesTextViewPr>
    <p:cViewPr>
      <p:scale>
        <a:sx n="1" d="1"/>
        <a:sy n="1" d="1"/>
      </p:scale>
      <p:origin x="0" y="0"/>
    </p:cViewPr>
  </p:notesTextViewPr>
  <p:sorterViewPr>
    <p:cViewPr>
      <p:scale>
        <a:sx n="100" d="100"/>
        <a:sy n="100" d="100"/>
      </p:scale>
      <p:origin x="0" y="-54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108"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omments/modernComment_10C_0.xml><?xml version="1.0" encoding="utf-8"?>
<p188:cmLst xmlns:a="http://schemas.openxmlformats.org/drawingml/2006/main" xmlns:r="http://schemas.openxmlformats.org/officeDocument/2006/relationships" xmlns:p188="http://schemas.microsoft.com/office/powerpoint/2018/8/main">
  <p188:cm id="{50D8C9BA-B762-B143-9868-C62DC4FC59C4}" authorId="{DBA666B3-F3AA-D80E-F38C-D4B54D218A4C}" status="resolved" created="2022-06-07T07:07:31.954" complete="100000">
    <ac:txMkLst xmlns:ac="http://schemas.microsoft.com/office/drawing/2013/main/command">
      <pc:docMk xmlns:pc="http://schemas.microsoft.com/office/powerpoint/2013/main/command"/>
      <pc:sldMk xmlns:pc="http://schemas.microsoft.com/office/powerpoint/2013/main/command" cId="0" sldId="268"/>
      <ac:spMk id="377" creationId="{00000000-0000-0000-0000-000000000000}"/>
      <ac:txMk cp="0" len="5">
        <ac:context len="65" hash="2776159212"/>
      </ac:txMk>
    </ac:txMkLst>
    <p188:pos x="1122533" y="905836"/>
    <p188:replyLst>
      <p188:reply id="{A602898C-11F0-6D49-B098-2BDCEA1828B1}" authorId="{DBA666B3-F3AA-D80E-F38C-D4B54D218A4C}" created="2022-06-07T07:08:11.469">
        <p188:txBody>
          <a:bodyPr/>
          <a:lstStyle/>
          <a:p>
            <a:r>
              <a:rPr lang="ru-RU"/>
              <a:t>Задача: сравнить прибыть в разных филиалах
Решение: гистограмма ( и добавить картинку)</a:t>
            </a:r>
          </a:p>
        </p188:txBody>
      </p188:reply>
    </p188:replyLst>
    <p188:txBody>
      <a:bodyPr/>
      <a:lstStyle/>
      <a:p>
        <a:r>
          <a:rPr lang="ru-RU"/>
          <a:t>Что бы было более очевидно что это пример - давайте пропишем что нужно ориентироваться на задачу и приведем в каждом столбце сначала задачу, А затем решение - использование круговой диаграммы</a:t>
        </a:r>
      </a:p>
    </p188:txBody>
  </p188:cm>
</p188:cmLst>
</file>

<file path=ppt/comments/modernComment_193_31E85B44.xml><?xml version="1.0" encoding="utf-8"?>
<p188:cmLst xmlns:a="http://schemas.openxmlformats.org/drawingml/2006/main" xmlns:r="http://schemas.openxmlformats.org/officeDocument/2006/relationships" xmlns:p188="http://schemas.microsoft.com/office/powerpoint/2018/8/main">
  <p188:cm id="{AA12E9B3-A5FB-1448-B48B-5E0FA31312BD}" authorId="{DBA666B3-F3AA-D80E-F38C-D4B54D218A4C}" status="resolved" created="2022-06-07T06:52:54.197" complete="100000">
    <ac:txMkLst xmlns:ac="http://schemas.microsoft.com/office/drawing/2013/main/command">
      <pc:docMk xmlns:pc="http://schemas.microsoft.com/office/powerpoint/2013/main/command"/>
      <pc:sldMk xmlns:pc="http://schemas.microsoft.com/office/powerpoint/2013/main/command" cId="837311300" sldId="403"/>
      <ac:spMk id="10" creationId="{BF1C2FD0-DDB9-9619-9D11-282CF85ABB06}"/>
      <ac:txMk cp="0" len="14">
        <ac:context len="63" hash="3348048331"/>
      </ac:txMk>
    </ac:txMkLst>
    <p188:pos x="2215432" y="940353"/>
    <p188:txBody>
      <a:bodyPr/>
      <a:lstStyle/>
      <a:p>
        <a:r>
          <a:rPr lang="ru-RU"/>
          <a:t>Давайте здесь тоже пропишем задачу - выделить тех, кто сдал неудовлетворительно</a:t>
        </a:r>
      </a:p>
    </p188:txBody>
  </p188:cm>
</p188:cmLst>
</file>

<file path=ppt/comments/modernComment_1FB_E5FF1982.xml><?xml version="1.0" encoding="utf-8"?>
<p188:cmLst xmlns:a="http://schemas.openxmlformats.org/drawingml/2006/main" xmlns:r="http://schemas.openxmlformats.org/officeDocument/2006/relationships" xmlns:p188="http://schemas.microsoft.com/office/powerpoint/2018/8/main">
  <p188:cm id="{BF1AE4BB-33D2-F142-9D0C-78931DE60783}" authorId="{DBA666B3-F3AA-D80E-F38C-D4B54D218A4C}" status="resolved" created="2022-06-07T06:53:25.414" complete="100000">
    <ac:txMkLst xmlns:ac="http://schemas.microsoft.com/office/drawing/2013/main/command">
      <pc:docMk xmlns:pc="http://schemas.microsoft.com/office/powerpoint/2013/main/command"/>
      <pc:sldMk xmlns:pc="http://schemas.microsoft.com/office/powerpoint/2013/main/command" cId="3858700674" sldId="507"/>
      <ac:spMk id="10" creationId="{BF1C2FD0-DDB9-9619-9D11-282CF85ABB06}"/>
      <ac:txMk cp="0" len="14">
        <ac:context len="70" hash="1698351779"/>
      </ac:txMk>
    </ac:txMkLst>
    <p188:pos x="2215432" y="940353"/>
    <p188:txBody>
      <a:bodyPr/>
      <a:lstStyle/>
      <a:p>
        <a:r>
          <a:rPr lang="ru-RU"/>
          <a:t>Давайте здесь тоже пропишем задачу - сравнительный анализ баллов среди студентов</a:t>
        </a:r>
      </a:p>
    </p188:txBody>
  </p188:cm>
</p188:cmLst>
</file>

<file path=ppt/comments/modernComment_200_13712474.xml><?xml version="1.0" encoding="utf-8"?>
<p188:cmLst xmlns:a="http://schemas.openxmlformats.org/drawingml/2006/main" xmlns:r="http://schemas.openxmlformats.org/officeDocument/2006/relationships" xmlns:p188="http://schemas.microsoft.com/office/powerpoint/2018/8/main">
  <p188:cm id="{1B365B1E-8F6F-7D49-BF8F-FB7F196FF6CC}" authorId="{DBA666B3-F3AA-D80E-F38C-D4B54D218A4C}" status="resolved" created="2022-06-07T06:55:15.514" complete="100000">
    <ac:txMkLst xmlns:ac="http://schemas.microsoft.com/office/drawing/2013/main/command">
      <pc:docMk xmlns:pc="http://schemas.microsoft.com/office/powerpoint/2013/main/command"/>
      <pc:sldMk xmlns:pc="http://schemas.microsoft.com/office/powerpoint/2013/main/command" cId="326182004" sldId="512"/>
      <ac:spMk id="10" creationId="{BF1C2FD0-DDB9-9619-9D11-282CF85ABB06}"/>
      <ac:txMk cp="0" len="14">
        <ac:context len="46" hash="2644009459"/>
      </ac:txMk>
    </ac:txMkLst>
    <p188:pos x="2215432" y="940353"/>
    <p188:txBody>
      <a:bodyPr/>
      <a:lstStyle/>
      <a:p>
        <a:r>
          <a:rPr lang="ru-RU"/>
          <a:t>Давайте также пропишем задачу - выделить цветом фамилии которые сдали недовлетворительно</a:t>
        </a:r>
      </a:p>
    </p188:txBody>
  </p188:cm>
</p188:cmLst>
</file>

<file path=ppt/comments/modernComment_20B_E2C01507.xml><?xml version="1.0" encoding="utf-8"?>
<p188:cmLst xmlns:a="http://schemas.openxmlformats.org/drawingml/2006/main" xmlns:r="http://schemas.openxmlformats.org/officeDocument/2006/relationships" xmlns:p188="http://schemas.microsoft.com/office/powerpoint/2018/8/main">
  <p188:cm id="{C01F4F59-F4EE-7347-8D57-7F60594004FD}" authorId="{DBA666B3-F3AA-D80E-F38C-D4B54D218A4C}" status="resolved" created="2022-06-07T07:08:51.369" complete="100000">
    <ac:txMkLst xmlns:ac="http://schemas.microsoft.com/office/drawing/2013/main/command">
      <pc:docMk xmlns:pc="http://schemas.microsoft.com/office/powerpoint/2013/main/command"/>
      <pc:sldMk xmlns:pc="http://schemas.microsoft.com/office/powerpoint/2013/main/command" cId="3804239111" sldId="523"/>
      <ac:spMk id="5" creationId="{1E55CAE1-C17A-3C8B-FBEF-ADA2A90D1838}"/>
      <ac:txMk cp="107" len="16">
        <ac:context len="293" hash="4265059782"/>
      </ac:txMk>
    </ac:txMkLst>
    <p188:pos x="3787903" y="1896901"/>
    <p188:txBody>
      <a:bodyPr/>
      <a:lstStyle/>
      <a:p>
        <a:r>
          <a:rPr lang="ru-RU"/>
          <a:t>Пропишите какие две диаграммы скомбинированы в этом примере</a:t>
        </a:r>
      </a:p>
    </p188:txBody>
  </p188:cm>
</p188:cmLst>
</file>

<file path=ppt/comments/modernComment_20F_E0CA9B4F.xml><?xml version="1.0" encoding="utf-8"?>
<p188:cmLst xmlns:a="http://schemas.openxmlformats.org/drawingml/2006/main" xmlns:r="http://schemas.openxmlformats.org/officeDocument/2006/relationships" xmlns:p188="http://schemas.microsoft.com/office/powerpoint/2018/8/main">
  <p188:cm id="{5AC3DC50-2A2B-6741-8B7F-718279384DDF}" authorId="{DBA666B3-F3AA-D80E-F38C-D4B54D218A4C}" status="resolved" created="2022-06-07T07:14:56.339" complete="100000">
    <ac:txMkLst xmlns:ac="http://schemas.microsoft.com/office/drawing/2013/main/command">
      <pc:docMk xmlns:pc="http://schemas.microsoft.com/office/powerpoint/2013/main/command"/>
      <pc:sldMk xmlns:pc="http://schemas.microsoft.com/office/powerpoint/2013/main/command" cId="3771374415" sldId="527"/>
      <ac:spMk id="394" creationId="{00000000-0000-0000-0000-000000000000}"/>
      <ac:txMk cp="118" len="6">
        <ac:context len="347" hash="729054544"/>
      </ac:txMk>
    </ac:txMkLst>
    <p188:pos x="3826600" y="2246789"/>
    <p188:txBody>
      <a:bodyPr/>
      <a:lstStyle/>
      <a:p>
        <a:r>
          <a:rPr lang="ru-RU"/>
          <a:t>Давайте пропишем для чего такая диаграмма может быть нужна ( добавила в лекции)</a:t>
        </a:r>
      </a:p>
    </p188:txBody>
  </p188:cm>
</p188:cmLst>
</file>

<file path=ppt/comments/modernComment_210_43E8C93.xml><?xml version="1.0" encoding="utf-8"?>
<p188:cmLst xmlns:a="http://schemas.openxmlformats.org/drawingml/2006/main" xmlns:r="http://schemas.openxmlformats.org/officeDocument/2006/relationships" xmlns:p188="http://schemas.microsoft.com/office/powerpoint/2018/8/main">
  <p188:cm id="{22AF6DE1-F1E9-764E-A2CD-5BA6C3785FC6}" authorId="{DBA666B3-F3AA-D80E-F38C-D4B54D218A4C}" status="resolved" created="2022-06-07T07:15:05.672" complete="100000">
    <ac:txMkLst xmlns:ac="http://schemas.microsoft.com/office/drawing/2013/main/command">
      <pc:docMk xmlns:pc="http://schemas.microsoft.com/office/powerpoint/2013/main/command"/>
      <pc:sldMk xmlns:pc="http://schemas.microsoft.com/office/powerpoint/2013/main/command" cId="71208083" sldId="528"/>
      <ac:spMk id="394" creationId="{00000000-0000-0000-0000-000000000000}"/>
      <ac:txMk cp="118" len="10">
        <ac:context len="593" hash="2420309479"/>
      </ac:txMk>
    </ac:txMkLst>
    <p188:pos x="3979000" y="2551589"/>
    <p188:txBody>
      <a:bodyPr/>
      <a:lstStyle/>
      <a:p>
        <a:r>
          <a:rPr lang="ru-RU"/>
          <a:t>Прописать для чего такая диаграмма может быть нужна ( добавила в лекции)</a:t>
        </a:r>
      </a:p>
    </p188:txBody>
  </p188:cm>
</p188:cmLst>
</file>

<file path=ppt/comments/modernComment_22F_41E06392.xml><?xml version="1.0" encoding="utf-8"?>
<p188:cmLst xmlns:a="http://schemas.openxmlformats.org/drawingml/2006/main" xmlns:r="http://schemas.openxmlformats.org/officeDocument/2006/relationships" xmlns:p188="http://schemas.microsoft.com/office/powerpoint/2018/8/main">
  <p188:cm id="{CC6314C5-CAB6-8B41-9621-9CFD90991587}" authorId="{DBA666B3-F3AA-D80E-F38C-D4B54D218A4C}" status="resolved" created="2022-06-07T07:43:37.948" complete="100000">
    <ac:txMkLst xmlns:ac="http://schemas.microsoft.com/office/drawing/2013/main/command">
      <pc:docMk xmlns:pc="http://schemas.microsoft.com/office/powerpoint/2013/main/command"/>
      <pc:sldMk xmlns:pc="http://schemas.microsoft.com/office/powerpoint/2013/main/command" cId="1105224594" sldId="559"/>
      <ac:spMk id="377" creationId="{00000000-0000-0000-0000-000000000000}"/>
      <ac:txMk cp="0" len="4">
        <ac:context len="17" hash="3269407980"/>
      </ac:txMk>
    </ac:txMkLst>
    <p188:pos x="919333" y="905836"/>
    <p188:txBody>
      <a:bodyPr/>
      <a:lstStyle/>
      <a:p>
        <a:r>
          <a:rPr lang="ru-RU"/>
          <a:t>Есть ли здесь возможность добавить визуальный пример каждого из типов спарклайнов ?</a:t>
        </a:r>
      </a:p>
    </p188:txBody>
  </p188:cm>
</p188:cmLst>
</file>

<file path=ppt/comments/modernComment_234_5ADBB2B0.xml><?xml version="1.0" encoding="utf-8"?>
<p188:cmLst xmlns:a="http://schemas.openxmlformats.org/drawingml/2006/main" xmlns:r="http://schemas.openxmlformats.org/officeDocument/2006/relationships" xmlns:p188="http://schemas.microsoft.com/office/powerpoint/2018/8/main">
  <p188:cm id="{798DBF15-0A70-3047-876B-E2ECC04F0B25}" authorId="{DBA666B3-F3AA-D80E-F38C-D4B54D218A4C}" status="resolved" created="2022-06-07T07:44:51.180" complete="100000">
    <ac:txMkLst xmlns:ac="http://schemas.microsoft.com/office/drawing/2013/main/command">
      <pc:docMk xmlns:pc="http://schemas.microsoft.com/office/powerpoint/2013/main/command"/>
      <pc:sldMk xmlns:pc="http://schemas.microsoft.com/office/powerpoint/2013/main/command" cId="1524347568" sldId="564"/>
      <ac:spMk id="395" creationId="{00000000-0000-0000-0000-000000000000}"/>
      <ac:txMk cp="23" len="7">
        <ac:context len="43" hash="1036745845"/>
      </ac:txMk>
    </ac:txMkLst>
    <p188:pos x="5231095" y="539016"/>
    <p188:txBody>
      <a:bodyPr/>
      <a:lstStyle/>
      <a:p>
        <a:r>
          <a:rPr lang="ru-RU"/>
          <a:t>Не очень видно картинку
Я на предыдущем слайде увеличила давайте попробуем также</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A0404-49FC-44E6-B847-CC550E0736F2}" type="datetimeFigureOut">
              <a:rPr lang="ru-RU" smtClean="0"/>
              <a:t>07.06.2022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FCC8D-F208-4BA5-A250-46C1FE732BDF}" type="slidenum">
              <a:rPr lang="ru-RU" smtClean="0"/>
              <a:t>‹#›</a:t>
            </a:fld>
            <a:endParaRPr lang="ru-RU"/>
          </a:p>
        </p:txBody>
      </p:sp>
    </p:spTree>
    <p:extLst>
      <p:ext uri="{BB962C8B-B14F-4D97-AF65-F5344CB8AC3E}">
        <p14:creationId xmlns:p14="http://schemas.microsoft.com/office/powerpoint/2010/main" val="289655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mojitool.ru/appl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emojitool.ru/apple"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emojitool.ru/apple"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d5e2eb92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d5e2eb92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2681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91b3b6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91b3b6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91b3b6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91b3b6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52ba429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52ba429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00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888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238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564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16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999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008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d5e2eb929_0_1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d5e2eb929_0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rPr>
              <a:t>Стандартный слайд. Не меняем его, меняем текст в нем.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777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058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112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836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410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644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977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11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000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dc93cbcf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1dc93cbcf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Посоветуйся с методистом как лучше провести знакомство с аудиторией. Вопросы могут меняться. </a:t>
            </a:r>
            <a:br>
              <a:rPr lang="ru"/>
            </a:br>
            <a:r>
              <a:rPr lang="ru">
                <a:solidFill>
                  <a:schemeClr val="dk1"/>
                </a:solidFill>
              </a:rPr>
              <a:t>Стандартный слайд знакомства. Не меняем его, меняем текст в нем и иллюстрации (если нужно)</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28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882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371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959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dc93cbcf3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dc93cbcf3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u="sng">
                <a:solidFill>
                  <a:schemeClr val="hlink"/>
                </a:solidFill>
                <a:hlinkClick r:id="rId3"/>
              </a:rPr>
              <a:t>https://emojitool.ru/apple</a:t>
            </a:r>
            <a:r>
              <a:rPr lang="ru"/>
              <a:t> - эмодзи можно брать отсюда)</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95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755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52ba429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52ba429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684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90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dc93cbcf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1dc93cbcf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Посоветуйся с методистом как лучше провести знакомство с аудиторией. Вопросы могут меняться. </a:t>
            </a:r>
            <a:br>
              <a:rPr lang="ru"/>
            </a:br>
            <a:r>
              <a:rPr lang="ru">
                <a:solidFill>
                  <a:schemeClr val="dk1"/>
                </a:solidFill>
              </a:rPr>
              <a:t>Стандартный слайд знакомства. Не меняем его, меняем текст в нем и иллюстрации (если нужно)</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8583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668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067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028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992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76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675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488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691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00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42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145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727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7590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8065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8470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329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5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6424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699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52ba429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52ba429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669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91b3b6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91b3b6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1330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3008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93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334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3829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96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978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5987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9414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8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056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5873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589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2213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9022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2717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6488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7045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1796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dc93cbcf3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dc93cbcf3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741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09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839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316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dc93cbcf3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dc93cbcf3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u="sng">
                <a:solidFill>
                  <a:schemeClr val="hlink"/>
                </a:solidFill>
                <a:hlinkClick r:id="rId3"/>
              </a:rPr>
              <a:t>https://emojitool.ru/apple</a:t>
            </a:r>
            <a:r>
              <a:rPr lang="ru"/>
              <a:t> - эмодзи можно брать отсюда)</a:t>
            </a:r>
            <a:endParaRPr/>
          </a:p>
        </p:txBody>
      </p:sp>
    </p:spTree>
    <p:extLst>
      <p:ext uri="{BB962C8B-B14F-4D97-AF65-F5344CB8AC3E}">
        <p14:creationId xmlns:p14="http://schemas.microsoft.com/office/powerpoint/2010/main" val="15659132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91b3b6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91b3b6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3675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52ba429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52ba429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3701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3560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1637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9830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9347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0064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904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0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7130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91b3b6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91b3b6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400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52ba429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52ba429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3100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09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4146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5968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452ba429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452ba42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3144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dc93cbcf3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dc93cbcf3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u="sng">
                <a:solidFill>
                  <a:schemeClr val="hlink"/>
                </a:solidFill>
                <a:hlinkClick r:id="rId3"/>
              </a:rPr>
              <a:t>https://emojitool.ru/apple</a:t>
            </a:r>
            <a:r>
              <a:rPr lang="ru"/>
              <a:t> - эмодзи можно брать отсюда)</a:t>
            </a:r>
            <a:endParaRPr/>
          </a:p>
        </p:txBody>
      </p:sp>
    </p:spTree>
    <p:extLst>
      <p:ext uri="{BB962C8B-B14F-4D97-AF65-F5344CB8AC3E}">
        <p14:creationId xmlns:p14="http://schemas.microsoft.com/office/powerpoint/2010/main" val="7170649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c93cbc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c93cbc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3275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2452ba4294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2452ba429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F0078F-36F0-4B5E-8035-798F4C8ABBA3}"/>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DCD5B36C-F9E2-4B83-8F98-37C8D4BE3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326F16F-0AE7-49DA-AD54-DA2883EF6C7F}"/>
              </a:ext>
            </a:extLst>
          </p:cNvPr>
          <p:cNvSpPr>
            <a:spLocks noGrp="1"/>
          </p:cNvSpPr>
          <p:nvPr>
            <p:ph type="dt" sz="half" idx="10"/>
          </p:nvPr>
        </p:nvSpPr>
        <p:spPr/>
        <p:txBody>
          <a:bodyPr/>
          <a:lstStyle/>
          <a:p>
            <a:fld id="{019E2371-F86C-44DF-BD58-7BA7F9781CCE}" type="datetimeFigureOut">
              <a:rPr lang="ru-RU" smtClean="0"/>
              <a:t>07.06.2022</a:t>
            </a:fld>
            <a:endParaRPr lang="ru-RU"/>
          </a:p>
        </p:txBody>
      </p:sp>
      <p:sp>
        <p:nvSpPr>
          <p:cNvPr id="5" name="Нижний колонтитул 4">
            <a:extLst>
              <a:ext uri="{FF2B5EF4-FFF2-40B4-BE49-F238E27FC236}">
                <a16:creationId xmlns:a16="http://schemas.microsoft.com/office/drawing/2014/main" id="{CC2B36BC-E3F3-44D7-AA7B-1B0459E6E8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52B24DA-5CE1-4D13-BBB7-D89D8571FA41}"/>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11039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291F84-AED4-44AA-ACBA-FC5203FA3D4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9022B57B-8846-4A15-8B64-36F0EEF3AC0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841BCC8-8413-4BF7-94F9-F4E750A5D748}"/>
              </a:ext>
            </a:extLst>
          </p:cNvPr>
          <p:cNvSpPr>
            <a:spLocks noGrp="1"/>
          </p:cNvSpPr>
          <p:nvPr>
            <p:ph type="dt" sz="half" idx="10"/>
          </p:nvPr>
        </p:nvSpPr>
        <p:spPr/>
        <p:txBody>
          <a:bodyPr/>
          <a:lstStyle/>
          <a:p>
            <a:fld id="{019E2371-F86C-44DF-BD58-7BA7F9781CCE}" type="datetimeFigureOut">
              <a:rPr lang="ru-RU" smtClean="0"/>
              <a:t>07.06.2022</a:t>
            </a:fld>
            <a:endParaRPr lang="ru-RU"/>
          </a:p>
        </p:txBody>
      </p:sp>
      <p:sp>
        <p:nvSpPr>
          <p:cNvPr id="5" name="Нижний колонтитул 4">
            <a:extLst>
              <a:ext uri="{FF2B5EF4-FFF2-40B4-BE49-F238E27FC236}">
                <a16:creationId xmlns:a16="http://schemas.microsoft.com/office/drawing/2014/main" id="{129D5FD1-AD16-43DA-B369-E2E940E099F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A0EF9C4-84F2-41E1-B931-F52A9602DC54}"/>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1347839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C591361-5D4C-4B27-BE1C-A18E80CCE5C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A8A40E9-319F-4A7B-AF07-A113D84A29F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51BCEB7-8216-4EC4-AE9B-018D1E8A24C0}"/>
              </a:ext>
            </a:extLst>
          </p:cNvPr>
          <p:cNvSpPr>
            <a:spLocks noGrp="1"/>
          </p:cNvSpPr>
          <p:nvPr>
            <p:ph type="dt" sz="half" idx="10"/>
          </p:nvPr>
        </p:nvSpPr>
        <p:spPr/>
        <p:txBody>
          <a:bodyPr/>
          <a:lstStyle/>
          <a:p>
            <a:fld id="{019E2371-F86C-44DF-BD58-7BA7F9781CCE}" type="datetimeFigureOut">
              <a:rPr lang="ru-RU" smtClean="0"/>
              <a:t>07.06.2022</a:t>
            </a:fld>
            <a:endParaRPr lang="ru-RU"/>
          </a:p>
        </p:txBody>
      </p:sp>
      <p:sp>
        <p:nvSpPr>
          <p:cNvPr id="5" name="Нижний колонтитул 4">
            <a:extLst>
              <a:ext uri="{FF2B5EF4-FFF2-40B4-BE49-F238E27FC236}">
                <a16:creationId xmlns:a16="http://schemas.microsoft.com/office/drawing/2014/main" id="{B9B4806E-07C7-42ED-B003-4E9F8522A18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ACFAC21-2CE9-4700-A5E8-858E9EEF2D2F}"/>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4067516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Титульный слайд (фиолетовый фон)">
  <p:cSld name="1_Титульный слайд (фиолетовый фон)">
    <p:bg>
      <p:bgPr>
        <a:solidFill>
          <a:srgbClr val="252525"/>
        </a:solidFill>
        <a:effectLst/>
      </p:bgPr>
    </p:bg>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720000" y="960000"/>
            <a:ext cx="5136000" cy="3402800"/>
          </a:xfrm>
          <a:prstGeom prst="rect">
            <a:avLst/>
          </a:prstGeom>
          <a:noFill/>
          <a:ln>
            <a:noFill/>
          </a:ln>
        </p:spPr>
        <p:txBody>
          <a:bodyPr spcFirstLastPara="1" wrap="square" lIns="0" tIns="91425" rIns="91425" bIns="91425" anchor="b" anchorCtr="0">
            <a:noAutofit/>
          </a:bodyPr>
          <a:lstStyle>
            <a:lvl1pPr lvl="0"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1pPr>
            <a:lvl2pPr lvl="1"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2pPr>
            <a:lvl3pPr lvl="2"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3pPr>
            <a:lvl4pPr lvl="3"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4pPr>
            <a:lvl5pPr lvl="4"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5pPr>
            <a:lvl6pPr lvl="5"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6pPr>
            <a:lvl7pPr lvl="6"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7pPr>
            <a:lvl8pPr lvl="7"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8pPr>
            <a:lvl9pPr lvl="8" rtl="0">
              <a:spcBef>
                <a:spcPts val="0"/>
              </a:spcBef>
              <a:spcAft>
                <a:spcPts val="0"/>
              </a:spcAft>
              <a:buClr>
                <a:schemeClr val="dk1"/>
              </a:buClr>
              <a:buSzPts val="3600"/>
              <a:buFont typeface="IBM Plex Sans SemiBold"/>
              <a:buNone/>
              <a:defRPr sz="4800">
                <a:solidFill>
                  <a:schemeClr val="dk1"/>
                </a:solidFill>
                <a:latin typeface="IBM Plex Sans SemiBold"/>
                <a:ea typeface="IBM Plex Sans SemiBold"/>
                <a:cs typeface="IBM Plex Sans SemiBold"/>
                <a:sym typeface="IBM Plex Sans SemiBold"/>
              </a:defRPr>
            </a:lvl9pPr>
          </a:lstStyle>
          <a:p>
            <a:endParaRPr/>
          </a:p>
        </p:txBody>
      </p:sp>
      <p:sp>
        <p:nvSpPr>
          <p:cNvPr id="54" name="Google Shape;54;p15"/>
          <p:cNvSpPr txBox="1">
            <a:spLocks noGrp="1"/>
          </p:cNvSpPr>
          <p:nvPr>
            <p:ph type="subTitle" idx="1"/>
          </p:nvPr>
        </p:nvSpPr>
        <p:spPr>
          <a:xfrm>
            <a:off x="720000" y="4362933"/>
            <a:ext cx="5136000" cy="369238"/>
          </a:xfrm>
          <a:prstGeom prst="rect">
            <a:avLst/>
          </a:prstGeom>
          <a:noFill/>
          <a:ln>
            <a:noFill/>
          </a:ln>
        </p:spPr>
        <p:txBody>
          <a:bodyPr spcFirstLastPara="1" wrap="square" lIns="0" tIns="91425" rIns="91425" bIns="91425" anchor="t" anchorCtr="0">
            <a:spAutoFit/>
          </a:bodyPr>
          <a:lstStyle>
            <a:lvl1pPr lvl="0" rtl="0">
              <a:spcBef>
                <a:spcPts val="0"/>
              </a:spcBef>
              <a:spcAft>
                <a:spcPts val="0"/>
              </a:spcAft>
              <a:buClr>
                <a:schemeClr val="lt1"/>
              </a:buClr>
              <a:buSzPts val="1000"/>
              <a:buFont typeface="IBM Plex Sans"/>
              <a:buNone/>
              <a:defRPr sz="1333">
                <a:solidFill>
                  <a:schemeClr val="lt1"/>
                </a:solidFill>
                <a:latin typeface="IBM Plex Sans"/>
                <a:ea typeface="IBM Plex Sans"/>
                <a:cs typeface="IBM Plex Sans"/>
                <a:sym typeface="IBM Plex Sans"/>
              </a:defRPr>
            </a:lvl1pPr>
            <a:lvl2pPr lvl="1"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2pPr>
            <a:lvl3pPr lvl="2"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3pPr>
            <a:lvl4pPr lvl="3"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4pPr>
            <a:lvl5pPr lvl="4"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5pPr>
            <a:lvl6pPr lvl="5"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6pPr>
            <a:lvl7pPr lvl="6"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7pPr>
            <a:lvl8pPr lvl="7"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8pPr>
            <a:lvl9pPr lvl="8" rtl="0">
              <a:spcBef>
                <a:spcPts val="0"/>
              </a:spcBef>
              <a:spcAft>
                <a:spcPts val="0"/>
              </a:spcAft>
              <a:buClr>
                <a:schemeClr val="dk1"/>
              </a:buClr>
              <a:buSzPts val="1000"/>
              <a:buFont typeface="IBM Plex Sans"/>
              <a:buNone/>
              <a:defRPr sz="1333">
                <a:solidFill>
                  <a:schemeClr val="dk1"/>
                </a:solidFill>
                <a:latin typeface="IBM Plex Sans"/>
                <a:ea typeface="IBM Plex Sans"/>
                <a:cs typeface="IBM Plex Sans"/>
                <a:sym typeface="IBM Plex Sans"/>
              </a:defRPr>
            </a:lvl9pPr>
          </a:lstStyle>
          <a:p>
            <a:endParaRPr/>
          </a:p>
        </p:txBody>
      </p:sp>
      <p:pic>
        <p:nvPicPr>
          <p:cNvPr id="55" name="Google Shape;55;p15"/>
          <p:cNvPicPr preferRelativeResize="0"/>
          <p:nvPr/>
        </p:nvPicPr>
        <p:blipFill>
          <a:blip r:embed="rId2">
            <a:alphaModFix/>
          </a:blip>
          <a:stretch>
            <a:fillRect/>
          </a:stretch>
        </p:blipFill>
        <p:spPr>
          <a:xfrm>
            <a:off x="720000" y="480001"/>
            <a:ext cx="2148133" cy="276900"/>
          </a:xfrm>
          <a:prstGeom prst="rect">
            <a:avLst/>
          </a:prstGeom>
          <a:noFill/>
          <a:ln>
            <a:noFill/>
          </a:ln>
        </p:spPr>
      </p:pic>
      <p:sp>
        <p:nvSpPr>
          <p:cNvPr id="56" name="Google Shape;56;p15"/>
          <p:cNvSpPr/>
          <p:nvPr/>
        </p:nvSpPr>
        <p:spPr>
          <a:xfrm>
            <a:off x="6638867" y="0"/>
            <a:ext cx="5553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73981389"/>
      </p:ext>
    </p:extLst>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План курса">
  <p:cSld name="3_План курса">
    <p:bg>
      <p:bgPr>
        <a:solidFill>
          <a:schemeClr val="lt1"/>
        </a:solidFill>
        <a:effectLst/>
      </p:bgPr>
    </p:bg>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720000" y="960000"/>
            <a:ext cx="10753600" cy="4272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1pPr>
            <a:lvl2pPr lvl="1" rtl="0">
              <a:spcBef>
                <a:spcPts val="0"/>
              </a:spcBef>
              <a:spcAft>
                <a:spcPts val="0"/>
              </a:spcAft>
              <a:buSzPts val="2400"/>
              <a:buFont typeface="IBM Plex Sans"/>
              <a:buNone/>
              <a:defRPr sz="3200" b="1">
                <a:latin typeface="IBM Plex Sans"/>
                <a:ea typeface="IBM Plex Sans"/>
                <a:cs typeface="IBM Plex Sans"/>
                <a:sym typeface="IBM Plex Sans"/>
              </a:defRPr>
            </a:lvl2pPr>
            <a:lvl3pPr lvl="2" rtl="0">
              <a:spcBef>
                <a:spcPts val="0"/>
              </a:spcBef>
              <a:spcAft>
                <a:spcPts val="0"/>
              </a:spcAft>
              <a:buSzPts val="2400"/>
              <a:buFont typeface="IBM Plex Sans"/>
              <a:buNone/>
              <a:defRPr sz="3200" b="1">
                <a:latin typeface="IBM Plex Sans"/>
                <a:ea typeface="IBM Plex Sans"/>
                <a:cs typeface="IBM Plex Sans"/>
                <a:sym typeface="IBM Plex Sans"/>
              </a:defRPr>
            </a:lvl3pPr>
            <a:lvl4pPr lvl="3" rtl="0">
              <a:spcBef>
                <a:spcPts val="0"/>
              </a:spcBef>
              <a:spcAft>
                <a:spcPts val="0"/>
              </a:spcAft>
              <a:buSzPts val="2400"/>
              <a:buFont typeface="IBM Plex Sans"/>
              <a:buNone/>
              <a:defRPr sz="3200" b="1">
                <a:latin typeface="IBM Plex Sans"/>
                <a:ea typeface="IBM Plex Sans"/>
                <a:cs typeface="IBM Plex Sans"/>
                <a:sym typeface="IBM Plex Sans"/>
              </a:defRPr>
            </a:lvl4pPr>
            <a:lvl5pPr lvl="4" rtl="0">
              <a:spcBef>
                <a:spcPts val="0"/>
              </a:spcBef>
              <a:spcAft>
                <a:spcPts val="0"/>
              </a:spcAft>
              <a:buSzPts val="2400"/>
              <a:buFont typeface="IBM Plex Sans"/>
              <a:buNone/>
              <a:defRPr sz="3200" b="1">
                <a:latin typeface="IBM Plex Sans"/>
                <a:ea typeface="IBM Plex Sans"/>
                <a:cs typeface="IBM Plex Sans"/>
                <a:sym typeface="IBM Plex Sans"/>
              </a:defRPr>
            </a:lvl5pPr>
            <a:lvl6pPr lvl="5" rtl="0">
              <a:spcBef>
                <a:spcPts val="0"/>
              </a:spcBef>
              <a:spcAft>
                <a:spcPts val="0"/>
              </a:spcAft>
              <a:buSzPts val="2400"/>
              <a:buFont typeface="IBM Plex Sans"/>
              <a:buNone/>
              <a:defRPr sz="3200" b="1">
                <a:latin typeface="IBM Plex Sans"/>
                <a:ea typeface="IBM Plex Sans"/>
                <a:cs typeface="IBM Plex Sans"/>
                <a:sym typeface="IBM Plex Sans"/>
              </a:defRPr>
            </a:lvl6pPr>
            <a:lvl7pPr lvl="6" rtl="0">
              <a:spcBef>
                <a:spcPts val="0"/>
              </a:spcBef>
              <a:spcAft>
                <a:spcPts val="0"/>
              </a:spcAft>
              <a:buSzPts val="2400"/>
              <a:buFont typeface="IBM Plex Sans"/>
              <a:buNone/>
              <a:defRPr sz="3200" b="1">
                <a:latin typeface="IBM Plex Sans"/>
                <a:ea typeface="IBM Plex Sans"/>
                <a:cs typeface="IBM Plex Sans"/>
                <a:sym typeface="IBM Plex Sans"/>
              </a:defRPr>
            </a:lvl7pPr>
            <a:lvl8pPr lvl="7" rtl="0">
              <a:spcBef>
                <a:spcPts val="0"/>
              </a:spcBef>
              <a:spcAft>
                <a:spcPts val="0"/>
              </a:spcAft>
              <a:buSzPts val="2400"/>
              <a:buFont typeface="IBM Plex Sans"/>
              <a:buNone/>
              <a:defRPr sz="3200" b="1">
                <a:latin typeface="IBM Plex Sans"/>
                <a:ea typeface="IBM Plex Sans"/>
                <a:cs typeface="IBM Plex Sans"/>
                <a:sym typeface="IBM Plex Sans"/>
              </a:defRPr>
            </a:lvl8pPr>
            <a:lvl9pPr lvl="8" rtl="0">
              <a:spcBef>
                <a:spcPts val="0"/>
              </a:spcBef>
              <a:spcAft>
                <a:spcPts val="0"/>
              </a:spcAft>
              <a:buSzPts val="2400"/>
              <a:buFont typeface="IBM Plex Sans"/>
              <a:buNone/>
              <a:defRPr sz="3200" b="1">
                <a:latin typeface="IBM Plex Sans"/>
                <a:ea typeface="IBM Plex Sans"/>
                <a:cs typeface="IBM Plex Sans"/>
                <a:sym typeface="IBM Plex Sans"/>
              </a:defRPr>
            </a:lvl9pPr>
          </a:lstStyle>
          <a:p>
            <a:endParaRPr/>
          </a:p>
        </p:txBody>
      </p:sp>
      <p:sp>
        <p:nvSpPr>
          <p:cNvPr id="71" name="Google Shape;71;p18"/>
          <p:cNvSpPr txBox="1">
            <a:spLocks noGrp="1"/>
          </p:cNvSpPr>
          <p:nvPr>
            <p:ph type="subTitle" idx="1"/>
          </p:nvPr>
        </p:nvSpPr>
        <p:spPr>
          <a:xfrm>
            <a:off x="1344000" y="19200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2" name="Google Shape;72;p18"/>
          <p:cNvSpPr txBox="1">
            <a:spLocks noGrp="1"/>
          </p:cNvSpPr>
          <p:nvPr>
            <p:ph type="subTitle" idx="2"/>
          </p:nvPr>
        </p:nvSpPr>
        <p:spPr>
          <a:xfrm>
            <a:off x="1344000" y="2860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3" name="Google Shape;73;p18"/>
          <p:cNvSpPr txBox="1">
            <a:spLocks noGrp="1"/>
          </p:cNvSpPr>
          <p:nvPr>
            <p:ph type="subTitle" idx="3"/>
          </p:nvPr>
        </p:nvSpPr>
        <p:spPr>
          <a:xfrm>
            <a:off x="1344000" y="3811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4" name="Google Shape;74;p18"/>
          <p:cNvSpPr txBox="1">
            <a:spLocks noGrp="1"/>
          </p:cNvSpPr>
          <p:nvPr>
            <p:ph type="subTitle" idx="4"/>
          </p:nvPr>
        </p:nvSpPr>
        <p:spPr>
          <a:xfrm>
            <a:off x="1344000" y="4756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5" name="Google Shape;75;p18"/>
          <p:cNvSpPr txBox="1">
            <a:spLocks noGrp="1"/>
          </p:cNvSpPr>
          <p:nvPr>
            <p:ph type="subTitle" idx="5"/>
          </p:nvPr>
        </p:nvSpPr>
        <p:spPr>
          <a:xfrm>
            <a:off x="1344000" y="5707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6" name="Google Shape;76;p18"/>
          <p:cNvSpPr txBox="1">
            <a:spLocks noGrp="1"/>
          </p:cNvSpPr>
          <p:nvPr>
            <p:ph type="subTitle" idx="6"/>
          </p:nvPr>
        </p:nvSpPr>
        <p:spPr>
          <a:xfrm>
            <a:off x="4152000" y="19200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7" name="Google Shape;77;p18"/>
          <p:cNvSpPr txBox="1">
            <a:spLocks noGrp="1"/>
          </p:cNvSpPr>
          <p:nvPr>
            <p:ph type="subTitle" idx="7"/>
          </p:nvPr>
        </p:nvSpPr>
        <p:spPr>
          <a:xfrm>
            <a:off x="4152000" y="2860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8" name="Google Shape;78;p18"/>
          <p:cNvSpPr txBox="1">
            <a:spLocks noGrp="1"/>
          </p:cNvSpPr>
          <p:nvPr>
            <p:ph type="subTitle" idx="8"/>
          </p:nvPr>
        </p:nvSpPr>
        <p:spPr>
          <a:xfrm>
            <a:off x="4152000" y="3811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79" name="Google Shape;79;p18"/>
          <p:cNvSpPr txBox="1">
            <a:spLocks noGrp="1"/>
          </p:cNvSpPr>
          <p:nvPr>
            <p:ph type="subTitle" idx="9"/>
          </p:nvPr>
        </p:nvSpPr>
        <p:spPr>
          <a:xfrm>
            <a:off x="4152000" y="4756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0" name="Google Shape;80;p18"/>
          <p:cNvSpPr txBox="1">
            <a:spLocks noGrp="1"/>
          </p:cNvSpPr>
          <p:nvPr>
            <p:ph type="subTitle" idx="13"/>
          </p:nvPr>
        </p:nvSpPr>
        <p:spPr>
          <a:xfrm>
            <a:off x="4152000" y="5707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1" name="Google Shape;81;p18"/>
          <p:cNvSpPr txBox="1">
            <a:spLocks noGrp="1"/>
          </p:cNvSpPr>
          <p:nvPr>
            <p:ph type="subTitle" idx="14"/>
          </p:nvPr>
        </p:nvSpPr>
        <p:spPr>
          <a:xfrm>
            <a:off x="6960000" y="19200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2" name="Google Shape;82;p18"/>
          <p:cNvSpPr txBox="1">
            <a:spLocks noGrp="1"/>
          </p:cNvSpPr>
          <p:nvPr>
            <p:ph type="subTitle" idx="15"/>
          </p:nvPr>
        </p:nvSpPr>
        <p:spPr>
          <a:xfrm>
            <a:off x="6960000" y="2860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3" name="Google Shape;83;p18"/>
          <p:cNvSpPr txBox="1">
            <a:spLocks noGrp="1"/>
          </p:cNvSpPr>
          <p:nvPr>
            <p:ph type="subTitle" idx="16"/>
          </p:nvPr>
        </p:nvSpPr>
        <p:spPr>
          <a:xfrm>
            <a:off x="6960000" y="3811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4" name="Google Shape;84;p18"/>
          <p:cNvSpPr txBox="1">
            <a:spLocks noGrp="1"/>
          </p:cNvSpPr>
          <p:nvPr>
            <p:ph type="subTitle" idx="17"/>
          </p:nvPr>
        </p:nvSpPr>
        <p:spPr>
          <a:xfrm>
            <a:off x="6960000" y="4756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5" name="Google Shape;85;p18"/>
          <p:cNvSpPr txBox="1">
            <a:spLocks noGrp="1"/>
          </p:cNvSpPr>
          <p:nvPr>
            <p:ph type="subTitle" idx="18"/>
          </p:nvPr>
        </p:nvSpPr>
        <p:spPr>
          <a:xfrm>
            <a:off x="6960000" y="5707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6" name="Google Shape;86;p18"/>
          <p:cNvSpPr txBox="1">
            <a:spLocks noGrp="1"/>
          </p:cNvSpPr>
          <p:nvPr>
            <p:ph type="subTitle" idx="19"/>
          </p:nvPr>
        </p:nvSpPr>
        <p:spPr>
          <a:xfrm>
            <a:off x="9768000" y="19200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7" name="Google Shape;87;p18"/>
          <p:cNvSpPr txBox="1">
            <a:spLocks noGrp="1"/>
          </p:cNvSpPr>
          <p:nvPr>
            <p:ph type="subTitle" idx="20"/>
          </p:nvPr>
        </p:nvSpPr>
        <p:spPr>
          <a:xfrm>
            <a:off x="9768000" y="2860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8" name="Google Shape;88;p18"/>
          <p:cNvSpPr txBox="1">
            <a:spLocks noGrp="1"/>
          </p:cNvSpPr>
          <p:nvPr>
            <p:ph type="subTitle" idx="21"/>
          </p:nvPr>
        </p:nvSpPr>
        <p:spPr>
          <a:xfrm>
            <a:off x="9768000" y="3811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89" name="Google Shape;89;p18"/>
          <p:cNvSpPr txBox="1">
            <a:spLocks noGrp="1"/>
          </p:cNvSpPr>
          <p:nvPr>
            <p:ph type="subTitle" idx="22"/>
          </p:nvPr>
        </p:nvSpPr>
        <p:spPr>
          <a:xfrm>
            <a:off x="9768000" y="47568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sp>
        <p:nvSpPr>
          <p:cNvPr id="90" name="Google Shape;90;p18"/>
          <p:cNvSpPr txBox="1">
            <a:spLocks noGrp="1"/>
          </p:cNvSpPr>
          <p:nvPr>
            <p:ph type="subTitle" idx="23"/>
          </p:nvPr>
        </p:nvSpPr>
        <p:spPr>
          <a:xfrm>
            <a:off x="9768000" y="5707200"/>
            <a:ext cx="1704000" cy="4512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333">
                <a:latin typeface="IBM Plex Sans"/>
                <a:ea typeface="IBM Plex Sans"/>
                <a:cs typeface="IBM Plex Sans"/>
                <a:sym typeface="IBM Plex Sans"/>
              </a:defRPr>
            </a:lvl1pPr>
            <a:lvl2pPr lvl="1" rtl="0">
              <a:spcBef>
                <a:spcPts val="0"/>
              </a:spcBef>
              <a:spcAft>
                <a:spcPts val="0"/>
              </a:spcAft>
              <a:buSzPts val="1000"/>
              <a:buFont typeface="IBM Plex Sans"/>
              <a:buNone/>
              <a:defRPr sz="1333">
                <a:latin typeface="IBM Plex Sans"/>
                <a:ea typeface="IBM Plex Sans"/>
                <a:cs typeface="IBM Plex Sans"/>
                <a:sym typeface="IBM Plex Sans"/>
              </a:defRPr>
            </a:lvl2pPr>
            <a:lvl3pPr lvl="2" rtl="0">
              <a:spcBef>
                <a:spcPts val="0"/>
              </a:spcBef>
              <a:spcAft>
                <a:spcPts val="0"/>
              </a:spcAft>
              <a:buSzPts val="1000"/>
              <a:buFont typeface="IBM Plex Sans"/>
              <a:buNone/>
              <a:defRPr sz="1333">
                <a:latin typeface="IBM Plex Sans"/>
                <a:ea typeface="IBM Plex Sans"/>
                <a:cs typeface="IBM Plex Sans"/>
                <a:sym typeface="IBM Plex Sans"/>
              </a:defRPr>
            </a:lvl3pPr>
            <a:lvl4pPr lvl="3" rtl="0">
              <a:spcBef>
                <a:spcPts val="0"/>
              </a:spcBef>
              <a:spcAft>
                <a:spcPts val="0"/>
              </a:spcAft>
              <a:buSzPts val="1000"/>
              <a:buFont typeface="IBM Plex Sans"/>
              <a:buNone/>
              <a:defRPr sz="1333">
                <a:latin typeface="IBM Plex Sans"/>
                <a:ea typeface="IBM Plex Sans"/>
                <a:cs typeface="IBM Plex Sans"/>
                <a:sym typeface="IBM Plex Sans"/>
              </a:defRPr>
            </a:lvl4pPr>
            <a:lvl5pPr lvl="4" rtl="0">
              <a:spcBef>
                <a:spcPts val="0"/>
              </a:spcBef>
              <a:spcAft>
                <a:spcPts val="0"/>
              </a:spcAft>
              <a:buSzPts val="1000"/>
              <a:buFont typeface="IBM Plex Sans"/>
              <a:buNone/>
              <a:defRPr sz="1333">
                <a:latin typeface="IBM Plex Sans"/>
                <a:ea typeface="IBM Plex Sans"/>
                <a:cs typeface="IBM Plex Sans"/>
                <a:sym typeface="IBM Plex Sans"/>
              </a:defRPr>
            </a:lvl5pPr>
            <a:lvl6pPr lvl="5" rtl="0">
              <a:spcBef>
                <a:spcPts val="0"/>
              </a:spcBef>
              <a:spcAft>
                <a:spcPts val="0"/>
              </a:spcAft>
              <a:buSzPts val="1000"/>
              <a:buFont typeface="IBM Plex Sans"/>
              <a:buNone/>
              <a:defRPr sz="1333">
                <a:latin typeface="IBM Plex Sans"/>
                <a:ea typeface="IBM Plex Sans"/>
                <a:cs typeface="IBM Plex Sans"/>
                <a:sym typeface="IBM Plex Sans"/>
              </a:defRPr>
            </a:lvl6pPr>
            <a:lvl7pPr lvl="6" rtl="0">
              <a:spcBef>
                <a:spcPts val="0"/>
              </a:spcBef>
              <a:spcAft>
                <a:spcPts val="0"/>
              </a:spcAft>
              <a:buSzPts val="1000"/>
              <a:buFont typeface="IBM Plex Sans"/>
              <a:buNone/>
              <a:defRPr sz="1333">
                <a:latin typeface="IBM Plex Sans"/>
                <a:ea typeface="IBM Plex Sans"/>
                <a:cs typeface="IBM Plex Sans"/>
                <a:sym typeface="IBM Plex Sans"/>
              </a:defRPr>
            </a:lvl7pPr>
            <a:lvl8pPr lvl="7" rtl="0">
              <a:spcBef>
                <a:spcPts val="0"/>
              </a:spcBef>
              <a:spcAft>
                <a:spcPts val="0"/>
              </a:spcAft>
              <a:buSzPts val="1000"/>
              <a:buFont typeface="IBM Plex Sans"/>
              <a:buNone/>
              <a:defRPr sz="1333">
                <a:latin typeface="IBM Plex Sans"/>
                <a:ea typeface="IBM Plex Sans"/>
                <a:cs typeface="IBM Plex Sans"/>
                <a:sym typeface="IBM Plex Sans"/>
              </a:defRPr>
            </a:lvl8pPr>
            <a:lvl9pPr lvl="8" rtl="0">
              <a:spcBef>
                <a:spcPts val="0"/>
              </a:spcBef>
              <a:spcAft>
                <a:spcPts val="0"/>
              </a:spcAft>
              <a:buSzPts val="1000"/>
              <a:buFont typeface="IBM Plex Sans"/>
              <a:buNone/>
              <a:defRPr sz="1333">
                <a:latin typeface="IBM Plex Sans"/>
                <a:ea typeface="IBM Plex Sans"/>
                <a:cs typeface="IBM Plex Sans"/>
                <a:sym typeface="IBM Plex Sans"/>
              </a:defRPr>
            </a:lvl9pPr>
          </a:lstStyle>
          <a:p>
            <a:endParaRPr/>
          </a:p>
        </p:txBody>
      </p:sp>
      <p:pic>
        <p:nvPicPr>
          <p:cNvPr id="91" name="Google Shape;91;p18"/>
          <p:cNvPicPr preferRelativeResize="0"/>
          <p:nvPr/>
        </p:nvPicPr>
        <p:blipFill>
          <a:blip r:embed="rId2">
            <a:alphaModFix/>
          </a:blip>
          <a:stretch>
            <a:fillRect/>
          </a:stretch>
        </p:blipFill>
        <p:spPr>
          <a:xfrm>
            <a:off x="11472000" y="248800"/>
            <a:ext cx="388800" cy="388800"/>
          </a:xfrm>
          <a:prstGeom prst="rect">
            <a:avLst/>
          </a:prstGeom>
          <a:noFill/>
          <a:ln>
            <a:noFill/>
          </a:ln>
        </p:spPr>
      </p:pic>
      <p:sp>
        <p:nvSpPr>
          <p:cNvPr id="92" name="Google Shape;92;p18"/>
          <p:cNvSpPr txBox="1">
            <a:spLocks noGrp="1"/>
          </p:cNvSpPr>
          <p:nvPr>
            <p:ph type="subTitle" idx="24"/>
          </p:nvPr>
        </p:nvSpPr>
        <p:spPr>
          <a:xfrm>
            <a:off x="720000" y="203200"/>
            <a:ext cx="7944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2pPr>
            <a:lvl3pPr lvl="2"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3pPr>
            <a:lvl4pPr lvl="3"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4pPr>
            <a:lvl5pPr lvl="4"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5pPr>
            <a:lvl6pPr lvl="5"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6pPr>
            <a:lvl7pPr lvl="6"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7pPr>
            <a:lvl8pPr lvl="7"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8pPr>
            <a:lvl9pPr lvl="8"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9pPr>
          </a:lstStyle>
          <a:p>
            <a:endParaRPr/>
          </a:p>
        </p:txBody>
      </p:sp>
    </p:spTree>
    <p:extLst>
      <p:ext uri="{BB962C8B-B14F-4D97-AF65-F5344CB8AC3E}">
        <p14:creationId xmlns:p14="http://schemas.microsoft.com/office/powerpoint/2010/main" val="1699411261"/>
      </p:ext>
    </p:extLst>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Пустой слайд">
  <p:cSld name="5_Пустой слайд">
    <p:bg>
      <p:bgPr>
        <a:solidFill>
          <a:schemeClr val="lt1"/>
        </a:solidFill>
        <a:effectLst/>
      </p:bgPr>
    </p:bg>
    <p:spTree>
      <p:nvGrpSpPr>
        <p:cNvPr id="1" name="Shape 120"/>
        <p:cNvGrpSpPr/>
        <p:nvPr/>
      </p:nvGrpSpPr>
      <p:grpSpPr>
        <a:xfrm>
          <a:off x="0" y="0"/>
          <a:ext cx="0" cy="0"/>
          <a:chOff x="0" y="0"/>
          <a:chExt cx="0" cy="0"/>
        </a:xfrm>
      </p:grpSpPr>
      <p:sp>
        <p:nvSpPr>
          <p:cNvPr id="121" name="Google Shape;121;p22"/>
          <p:cNvSpPr txBox="1">
            <a:spLocks noGrp="1"/>
          </p:cNvSpPr>
          <p:nvPr>
            <p:ph type="subTitle" idx="1"/>
          </p:nvPr>
        </p:nvSpPr>
        <p:spPr>
          <a:xfrm>
            <a:off x="720000" y="203200"/>
            <a:ext cx="7944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pic>
        <p:nvPicPr>
          <p:cNvPr id="122" name="Google Shape;122;p22"/>
          <p:cNvPicPr preferRelativeResize="0"/>
          <p:nvPr/>
        </p:nvPicPr>
        <p:blipFill>
          <a:blip r:embed="rId2">
            <a:alphaModFix/>
          </a:blip>
          <a:stretch>
            <a:fillRect/>
          </a:stretch>
        </p:blipFill>
        <p:spPr>
          <a:xfrm>
            <a:off x="11472000" y="248800"/>
            <a:ext cx="388800" cy="388800"/>
          </a:xfrm>
          <a:prstGeom prst="rect">
            <a:avLst/>
          </a:prstGeom>
          <a:noFill/>
          <a:ln>
            <a:noFill/>
          </a:ln>
        </p:spPr>
      </p:pic>
    </p:spTree>
    <p:extLst>
      <p:ext uri="{BB962C8B-B14F-4D97-AF65-F5344CB8AC3E}">
        <p14:creationId xmlns:p14="http://schemas.microsoft.com/office/powerpoint/2010/main" val="3801940648"/>
      </p:ext>
    </p:extLst>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Отбивка (текст слева)">
  <p:cSld name="6_Отбивка (текст слева)">
    <p:bg>
      <p:bgPr>
        <a:solidFill>
          <a:srgbClr val="252525"/>
        </a:solidFill>
        <a:effectLst/>
      </p:bgPr>
    </p:bg>
    <p:spTree>
      <p:nvGrpSpPr>
        <p:cNvPr id="1" name="Shape 131"/>
        <p:cNvGrpSpPr/>
        <p:nvPr/>
      </p:nvGrpSpPr>
      <p:grpSpPr>
        <a:xfrm>
          <a:off x="0" y="0"/>
          <a:ext cx="0" cy="0"/>
          <a:chOff x="0" y="0"/>
          <a:chExt cx="0" cy="0"/>
        </a:xfrm>
      </p:grpSpPr>
      <p:pic>
        <p:nvPicPr>
          <p:cNvPr id="132" name="Google Shape;132;p25"/>
          <p:cNvPicPr preferRelativeResize="0"/>
          <p:nvPr/>
        </p:nvPicPr>
        <p:blipFill>
          <a:blip r:embed="rId2">
            <a:alphaModFix/>
          </a:blip>
          <a:stretch>
            <a:fillRect/>
          </a:stretch>
        </p:blipFill>
        <p:spPr>
          <a:xfrm>
            <a:off x="-1" y="1"/>
            <a:ext cx="12192004" cy="6858001"/>
          </a:xfrm>
          <a:prstGeom prst="rect">
            <a:avLst/>
          </a:prstGeom>
          <a:noFill/>
          <a:ln>
            <a:noFill/>
          </a:ln>
        </p:spPr>
      </p:pic>
      <p:pic>
        <p:nvPicPr>
          <p:cNvPr id="133" name="Google Shape;133;p25"/>
          <p:cNvPicPr preferRelativeResize="0"/>
          <p:nvPr/>
        </p:nvPicPr>
        <p:blipFill>
          <a:blip r:embed="rId3">
            <a:alphaModFix/>
          </a:blip>
          <a:stretch>
            <a:fillRect/>
          </a:stretch>
        </p:blipFill>
        <p:spPr>
          <a:xfrm>
            <a:off x="11472001" y="248800"/>
            <a:ext cx="388800" cy="388800"/>
          </a:xfrm>
          <a:prstGeom prst="rect">
            <a:avLst/>
          </a:prstGeom>
          <a:noFill/>
          <a:ln>
            <a:noFill/>
          </a:ln>
        </p:spPr>
      </p:pic>
      <p:sp>
        <p:nvSpPr>
          <p:cNvPr id="134" name="Google Shape;134;p25"/>
          <p:cNvSpPr txBox="1">
            <a:spLocks noGrp="1"/>
          </p:cNvSpPr>
          <p:nvPr>
            <p:ph type="subTitle" idx="1"/>
          </p:nvPr>
        </p:nvSpPr>
        <p:spPr>
          <a:xfrm>
            <a:off x="720000" y="203200"/>
            <a:ext cx="7944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sp>
        <p:nvSpPr>
          <p:cNvPr id="135" name="Google Shape;135;p25"/>
          <p:cNvSpPr txBox="1">
            <a:spLocks noGrp="1"/>
          </p:cNvSpPr>
          <p:nvPr>
            <p:ph type="title"/>
          </p:nvPr>
        </p:nvSpPr>
        <p:spPr>
          <a:xfrm>
            <a:off x="720000" y="1727600"/>
            <a:ext cx="5136000" cy="3402800"/>
          </a:xfrm>
          <a:prstGeom prst="rect">
            <a:avLst/>
          </a:prstGeom>
          <a:noFill/>
          <a:ln>
            <a:noFill/>
          </a:ln>
        </p:spPr>
        <p:txBody>
          <a:bodyPr spcFirstLastPara="1" wrap="square" lIns="0" tIns="91425" rIns="91425" bIns="91425" anchor="ctr" anchorCtr="0">
            <a:noAutofit/>
          </a:bodyPr>
          <a:lstStyle>
            <a:lvl1pPr lvl="0" rtl="0">
              <a:spcBef>
                <a:spcPts val="0"/>
              </a:spcBef>
              <a:spcAft>
                <a:spcPts val="0"/>
              </a:spcAft>
              <a:buClr>
                <a:schemeClr val="lt1"/>
              </a:buClr>
              <a:buSzPts val="3600"/>
              <a:buFont typeface="IBM Plex Sans"/>
              <a:buNone/>
              <a:defRPr sz="4800">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2pPr>
            <a:lvl3pPr lvl="2"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3pPr>
            <a:lvl4pPr lvl="3"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4pPr>
            <a:lvl5pPr lvl="4"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5pPr>
            <a:lvl6pPr lvl="5"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6pPr>
            <a:lvl7pPr lvl="6"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7pPr>
            <a:lvl8pPr lvl="7"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8pPr>
            <a:lvl9pPr lvl="8" rtl="0">
              <a:spcBef>
                <a:spcPts val="0"/>
              </a:spcBef>
              <a:spcAft>
                <a:spcPts val="0"/>
              </a:spcAft>
              <a:buClr>
                <a:schemeClr val="lt1"/>
              </a:buClr>
              <a:buSzPts val="3600"/>
              <a:buFont typeface="IBM Plex Sans SemiBold"/>
              <a:buNone/>
              <a:defRPr sz="4800">
                <a:solidFill>
                  <a:schemeClr val="lt1"/>
                </a:solidFill>
                <a:latin typeface="IBM Plex Sans SemiBold"/>
                <a:ea typeface="IBM Plex Sans SemiBold"/>
                <a:cs typeface="IBM Plex Sans SemiBold"/>
                <a:sym typeface="IBM Plex Sans SemiBold"/>
              </a:defRPr>
            </a:lvl9pPr>
          </a:lstStyle>
          <a:p>
            <a:endParaRPr/>
          </a:p>
        </p:txBody>
      </p:sp>
    </p:spTree>
    <p:extLst>
      <p:ext uri="{BB962C8B-B14F-4D97-AF65-F5344CB8AC3E}">
        <p14:creationId xmlns:p14="http://schemas.microsoft.com/office/powerpoint/2010/main" val="4178902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Заголовок + абзац">
  <p:cSld name="4_Заголовок + абзац">
    <p:bg>
      <p:bgPr>
        <a:solidFill>
          <a:schemeClr val="lt1"/>
        </a:solidFill>
        <a:effectLst/>
      </p:bgPr>
    </p:bg>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720000" y="960000"/>
            <a:ext cx="10752000" cy="332399"/>
          </a:xfrm>
          <a:prstGeom prst="rect">
            <a:avLst/>
          </a:prstGeom>
          <a:noFill/>
          <a:ln>
            <a:noFill/>
          </a:ln>
        </p:spPr>
        <p:txBody>
          <a:bodyPr spcFirstLastPara="1" wrap="square" lIns="0" tIns="0" rIns="0" bIns="0" anchor="t" anchorCtr="0">
            <a:spAutoFit/>
          </a:bodyPr>
          <a:lstStyle>
            <a:lvl1pPr lvl="0"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1pPr>
            <a:lvl2pPr lvl="1"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2pPr>
            <a:lvl3pPr lvl="2"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3pPr>
            <a:lvl4pPr lvl="3"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4pPr>
            <a:lvl5pPr lvl="4"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5pPr>
            <a:lvl6pPr lvl="5"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6pPr>
            <a:lvl7pPr lvl="6"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7pPr>
            <a:lvl8pPr lvl="7"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8pPr>
            <a:lvl9pPr lvl="8" rtl="0">
              <a:spcBef>
                <a:spcPts val="0"/>
              </a:spcBef>
              <a:spcAft>
                <a:spcPts val="0"/>
              </a:spcAft>
              <a:buSzPts val="1800"/>
              <a:buFont typeface="IBM Plex Sans SemiBold"/>
              <a:buNone/>
              <a:defRPr sz="2400">
                <a:latin typeface="IBM Plex Sans SemiBold"/>
                <a:ea typeface="IBM Plex Sans SemiBold"/>
                <a:cs typeface="IBM Plex Sans SemiBold"/>
                <a:sym typeface="IBM Plex Sans SemiBold"/>
              </a:defRPr>
            </a:lvl9pPr>
          </a:lstStyle>
          <a:p>
            <a:endParaRPr/>
          </a:p>
        </p:txBody>
      </p:sp>
      <p:sp>
        <p:nvSpPr>
          <p:cNvPr id="111" name="Google Shape;111;p20"/>
          <p:cNvSpPr txBox="1">
            <a:spLocks noGrp="1"/>
          </p:cNvSpPr>
          <p:nvPr>
            <p:ph type="subTitle" idx="1"/>
          </p:nvPr>
        </p:nvSpPr>
        <p:spPr>
          <a:xfrm>
            <a:off x="720000" y="1680000"/>
            <a:ext cx="10752000" cy="43200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200"/>
              <a:buFont typeface="IBM Plex Sans"/>
              <a:buNone/>
              <a:defRPr sz="1600">
                <a:latin typeface="IBM Plex Sans"/>
                <a:ea typeface="IBM Plex Sans"/>
                <a:cs typeface="IBM Plex Sans"/>
                <a:sym typeface="IBM Plex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2" name="Google Shape;112;p20"/>
          <p:cNvSpPr txBox="1">
            <a:spLocks noGrp="1"/>
          </p:cNvSpPr>
          <p:nvPr>
            <p:ph type="subTitle" idx="2"/>
          </p:nvPr>
        </p:nvSpPr>
        <p:spPr>
          <a:xfrm>
            <a:off x="720000" y="203200"/>
            <a:ext cx="7944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pic>
        <p:nvPicPr>
          <p:cNvPr id="113" name="Google Shape;113;p20"/>
          <p:cNvPicPr preferRelativeResize="0"/>
          <p:nvPr/>
        </p:nvPicPr>
        <p:blipFill>
          <a:blip r:embed="rId2">
            <a:alphaModFix/>
          </a:blip>
          <a:stretch>
            <a:fillRect/>
          </a:stretch>
        </p:blipFill>
        <p:spPr>
          <a:xfrm>
            <a:off x="11472000" y="248800"/>
            <a:ext cx="388800" cy="388800"/>
          </a:xfrm>
          <a:prstGeom prst="rect">
            <a:avLst/>
          </a:prstGeom>
          <a:noFill/>
          <a:ln>
            <a:noFill/>
          </a:ln>
        </p:spPr>
      </p:pic>
    </p:spTree>
    <p:extLst>
      <p:ext uri="{BB962C8B-B14F-4D97-AF65-F5344CB8AC3E}">
        <p14:creationId xmlns:p14="http://schemas.microsoft.com/office/powerpoint/2010/main" val="404459151"/>
      </p:ext>
    </p:extLst>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Отбивка (текст по центру)">
  <p:cSld name="6_Отбивка (текст по центру)">
    <p:bg>
      <p:bgPr>
        <a:solidFill>
          <a:srgbClr val="252525"/>
        </a:solidFill>
        <a:effectLst/>
      </p:bgPr>
    </p:bg>
    <p:spTree>
      <p:nvGrpSpPr>
        <p:cNvPr id="1" name="Shape 146"/>
        <p:cNvGrpSpPr/>
        <p:nvPr/>
      </p:nvGrpSpPr>
      <p:grpSpPr>
        <a:xfrm>
          <a:off x="0" y="0"/>
          <a:ext cx="0" cy="0"/>
          <a:chOff x="0" y="0"/>
          <a:chExt cx="0" cy="0"/>
        </a:xfrm>
      </p:grpSpPr>
      <p:pic>
        <p:nvPicPr>
          <p:cNvPr id="147" name="Google Shape;147;p28"/>
          <p:cNvPicPr preferRelativeResize="0"/>
          <p:nvPr/>
        </p:nvPicPr>
        <p:blipFill>
          <a:blip r:embed="rId2">
            <a:alphaModFix/>
          </a:blip>
          <a:stretch>
            <a:fillRect/>
          </a:stretch>
        </p:blipFill>
        <p:spPr>
          <a:xfrm>
            <a:off x="1" y="-7"/>
            <a:ext cx="12192004" cy="6858005"/>
          </a:xfrm>
          <a:prstGeom prst="rect">
            <a:avLst/>
          </a:prstGeom>
          <a:noFill/>
          <a:ln>
            <a:noFill/>
          </a:ln>
        </p:spPr>
      </p:pic>
      <p:pic>
        <p:nvPicPr>
          <p:cNvPr id="148" name="Google Shape;148;p28"/>
          <p:cNvPicPr preferRelativeResize="0"/>
          <p:nvPr/>
        </p:nvPicPr>
        <p:blipFill>
          <a:blip r:embed="rId3">
            <a:alphaModFix/>
          </a:blip>
          <a:stretch>
            <a:fillRect/>
          </a:stretch>
        </p:blipFill>
        <p:spPr>
          <a:xfrm>
            <a:off x="11472001" y="248800"/>
            <a:ext cx="388800" cy="388800"/>
          </a:xfrm>
          <a:prstGeom prst="rect">
            <a:avLst/>
          </a:prstGeom>
          <a:noFill/>
          <a:ln>
            <a:noFill/>
          </a:ln>
        </p:spPr>
      </p:pic>
      <p:sp>
        <p:nvSpPr>
          <p:cNvPr id="149" name="Google Shape;149;p28"/>
          <p:cNvSpPr txBox="1">
            <a:spLocks noGrp="1"/>
          </p:cNvSpPr>
          <p:nvPr>
            <p:ph type="subTitle" idx="1"/>
          </p:nvPr>
        </p:nvSpPr>
        <p:spPr>
          <a:xfrm>
            <a:off x="720000" y="203200"/>
            <a:ext cx="7944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sp>
        <p:nvSpPr>
          <p:cNvPr id="150" name="Google Shape;150;p28"/>
          <p:cNvSpPr txBox="1">
            <a:spLocks noGrp="1"/>
          </p:cNvSpPr>
          <p:nvPr>
            <p:ph type="title"/>
          </p:nvPr>
        </p:nvSpPr>
        <p:spPr>
          <a:xfrm>
            <a:off x="720000" y="1727600"/>
            <a:ext cx="10752000" cy="3402800"/>
          </a:xfrm>
          <a:prstGeom prst="rect">
            <a:avLst/>
          </a:prstGeom>
          <a:noFill/>
          <a:ln>
            <a:noFill/>
          </a:ln>
        </p:spPr>
        <p:txBody>
          <a:bodyPr spcFirstLastPara="1" wrap="square" lIns="0" tIns="91425" rIns="91425" bIns="91425" anchor="ctr" anchorCtr="0">
            <a:noAutofit/>
          </a:bodyPr>
          <a:lstStyle>
            <a:lvl1pPr lvl="0" algn="ctr" rtl="0">
              <a:spcBef>
                <a:spcPts val="0"/>
              </a:spcBef>
              <a:spcAft>
                <a:spcPts val="0"/>
              </a:spcAft>
              <a:buClr>
                <a:schemeClr val="lt1"/>
              </a:buClr>
              <a:buSzPts val="2400"/>
              <a:buFont typeface="IBM Plex Sans"/>
              <a:buNone/>
              <a:defRPr sz="3200">
                <a:solidFill>
                  <a:schemeClr val="lt1"/>
                </a:solidFill>
                <a:latin typeface="IBM Plex Sans"/>
                <a:ea typeface="IBM Plex Sans"/>
                <a:cs typeface="IBM Plex Sans"/>
                <a:sym typeface="IBM Plex Sans"/>
              </a:defRPr>
            </a:lvl1pPr>
            <a:lvl2pPr lvl="1"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2pPr>
            <a:lvl3pPr lvl="2"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3pPr>
            <a:lvl4pPr lvl="3"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4pPr>
            <a:lvl5pPr lvl="4"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5pPr>
            <a:lvl6pPr lvl="5"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6pPr>
            <a:lvl7pPr lvl="6"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7pPr>
            <a:lvl8pPr lvl="7"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8pPr>
            <a:lvl9pPr lvl="8" algn="ctr" rtl="0">
              <a:spcBef>
                <a:spcPts val="0"/>
              </a:spcBef>
              <a:spcAft>
                <a:spcPts val="0"/>
              </a:spcAft>
              <a:buClr>
                <a:schemeClr val="lt1"/>
              </a:buClr>
              <a:buSzPts val="2400"/>
              <a:buFont typeface="IBM Plex Sans SemiBold"/>
              <a:buNone/>
              <a:defRPr sz="3200">
                <a:solidFill>
                  <a:schemeClr val="lt1"/>
                </a:solidFill>
                <a:latin typeface="IBM Plex Sans SemiBold"/>
                <a:ea typeface="IBM Plex Sans SemiBold"/>
                <a:cs typeface="IBM Plex Sans SemiBold"/>
                <a:sym typeface="IBM Plex Sans SemiBold"/>
              </a:defRPr>
            </a:lvl9pPr>
          </a:lstStyle>
          <a:p>
            <a:endParaRPr/>
          </a:p>
        </p:txBody>
      </p:sp>
    </p:spTree>
    <p:extLst>
      <p:ext uri="{BB962C8B-B14F-4D97-AF65-F5344CB8AC3E}">
        <p14:creationId xmlns:p14="http://schemas.microsoft.com/office/powerpoint/2010/main" val="787854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 Пустой слайд (бежевый фон слева)">
  <p:cSld name="5 Пустой слайд (бежевый фон слева)">
    <p:bg>
      <p:bgPr>
        <a:solidFill>
          <a:schemeClr val="lt1"/>
        </a:solidFill>
        <a:effectLst/>
      </p:bgPr>
    </p:bg>
    <p:spTree>
      <p:nvGrpSpPr>
        <p:cNvPr id="1" name="Shape 123"/>
        <p:cNvGrpSpPr/>
        <p:nvPr/>
      </p:nvGrpSpPr>
      <p:grpSpPr>
        <a:xfrm>
          <a:off x="0" y="0"/>
          <a:ext cx="0" cy="0"/>
          <a:chOff x="0" y="0"/>
          <a:chExt cx="0" cy="0"/>
        </a:xfrm>
      </p:grpSpPr>
      <p:sp>
        <p:nvSpPr>
          <p:cNvPr id="124" name="Google Shape;124;p23"/>
          <p:cNvSpPr/>
          <p:nvPr/>
        </p:nvSpPr>
        <p:spPr>
          <a:xfrm>
            <a:off x="0" y="0"/>
            <a:ext cx="6096000" cy="68580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23"/>
          <p:cNvSpPr txBox="1">
            <a:spLocks noGrp="1"/>
          </p:cNvSpPr>
          <p:nvPr>
            <p:ph type="subTitle" idx="1"/>
          </p:nvPr>
        </p:nvSpPr>
        <p:spPr>
          <a:xfrm>
            <a:off x="720000" y="203200"/>
            <a:ext cx="5376000" cy="48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333">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pic>
        <p:nvPicPr>
          <p:cNvPr id="126" name="Google Shape;126;p23"/>
          <p:cNvPicPr preferRelativeResize="0"/>
          <p:nvPr/>
        </p:nvPicPr>
        <p:blipFill>
          <a:blip r:embed="rId2">
            <a:alphaModFix/>
          </a:blip>
          <a:stretch>
            <a:fillRect/>
          </a:stretch>
        </p:blipFill>
        <p:spPr>
          <a:xfrm>
            <a:off x="11472000" y="248800"/>
            <a:ext cx="388800" cy="388800"/>
          </a:xfrm>
          <a:prstGeom prst="rect">
            <a:avLst/>
          </a:prstGeom>
          <a:noFill/>
          <a:ln>
            <a:noFill/>
          </a:ln>
        </p:spPr>
      </p:pic>
    </p:spTree>
    <p:extLst>
      <p:ext uri="{BB962C8B-B14F-4D97-AF65-F5344CB8AC3E}">
        <p14:creationId xmlns:p14="http://schemas.microsoft.com/office/powerpoint/2010/main" val="1932912706"/>
      </p:ext>
    </p:extLst>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2A0BAA-96B0-449F-BD7E-0789D6328F0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CD17457-97C7-40D4-A4F9-23DFAB7D1123}"/>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0050DB1-12AB-44A2-BF4B-689F4123AE84}"/>
              </a:ext>
            </a:extLst>
          </p:cNvPr>
          <p:cNvSpPr>
            <a:spLocks noGrp="1"/>
          </p:cNvSpPr>
          <p:nvPr>
            <p:ph type="dt" sz="half" idx="10"/>
          </p:nvPr>
        </p:nvSpPr>
        <p:spPr/>
        <p:txBody>
          <a:bodyPr/>
          <a:lstStyle/>
          <a:p>
            <a:fld id="{019E2371-F86C-44DF-BD58-7BA7F9781CCE}" type="datetimeFigureOut">
              <a:rPr lang="ru-RU" smtClean="0"/>
              <a:t>07.06.2022</a:t>
            </a:fld>
            <a:endParaRPr lang="ru-RU"/>
          </a:p>
        </p:txBody>
      </p:sp>
      <p:sp>
        <p:nvSpPr>
          <p:cNvPr id="5" name="Нижний колонтитул 4">
            <a:extLst>
              <a:ext uri="{FF2B5EF4-FFF2-40B4-BE49-F238E27FC236}">
                <a16:creationId xmlns:a16="http://schemas.microsoft.com/office/drawing/2014/main" id="{4B5B6E52-ED81-493B-9158-438BE70ABAE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9CFE161-8E5D-4005-B165-9750C53EB1CD}"/>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2608088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A007BD-762A-4DFD-ABF2-58FDC6205182}"/>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AAFB7364-8671-49ED-B949-E92C2B9E25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D27DEE3-3693-42FC-A8E0-29DE0C4F201A}"/>
              </a:ext>
            </a:extLst>
          </p:cNvPr>
          <p:cNvSpPr>
            <a:spLocks noGrp="1"/>
          </p:cNvSpPr>
          <p:nvPr>
            <p:ph type="dt" sz="half" idx="10"/>
          </p:nvPr>
        </p:nvSpPr>
        <p:spPr/>
        <p:txBody>
          <a:bodyPr/>
          <a:lstStyle/>
          <a:p>
            <a:fld id="{019E2371-F86C-44DF-BD58-7BA7F9781CCE}" type="datetimeFigureOut">
              <a:rPr lang="ru-RU" smtClean="0"/>
              <a:t>07.06.2022</a:t>
            </a:fld>
            <a:endParaRPr lang="ru-RU"/>
          </a:p>
        </p:txBody>
      </p:sp>
      <p:sp>
        <p:nvSpPr>
          <p:cNvPr id="5" name="Нижний колонтитул 4">
            <a:extLst>
              <a:ext uri="{FF2B5EF4-FFF2-40B4-BE49-F238E27FC236}">
                <a16:creationId xmlns:a16="http://schemas.microsoft.com/office/drawing/2014/main" id="{5E91498E-D18A-4A56-ADA4-3CD363B014F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C2C6DFE-1E7E-4E48-85D4-C0544E538210}"/>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47773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091E5A-9963-44F9-AA2B-D4E56418900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6B9DA17-5CE5-4F2F-9BAA-DA88B354B7D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726E4E3-626C-4C87-8263-C63E70C3AAD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91C906B-015E-4E89-B650-CA6BE9D13998}"/>
              </a:ext>
            </a:extLst>
          </p:cNvPr>
          <p:cNvSpPr>
            <a:spLocks noGrp="1"/>
          </p:cNvSpPr>
          <p:nvPr>
            <p:ph type="dt" sz="half" idx="10"/>
          </p:nvPr>
        </p:nvSpPr>
        <p:spPr/>
        <p:txBody>
          <a:bodyPr/>
          <a:lstStyle/>
          <a:p>
            <a:fld id="{019E2371-F86C-44DF-BD58-7BA7F9781CCE}" type="datetimeFigureOut">
              <a:rPr lang="ru-RU" smtClean="0"/>
              <a:t>07.06.2022</a:t>
            </a:fld>
            <a:endParaRPr lang="ru-RU"/>
          </a:p>
        </p:txBody>
      </p:sp>
      <p:sp>
        <p:nvSpPr>
          <p:cNvPr id="6" name="Нижний колонтитул 5">
            <a:extLst>
              <a:ext uri="{FF2B5EF4-FFF2-40B4-BE49-F238E27FC236}">
                <a16:creationId xmlns:a16="http://schemas.microsoft.com/office/drawing/2014/main" id="{82219A86-1077-4364-AC02-81BF6AA0759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020FF1F-E35C-44E0-BC20-F99ABECCB04E}"/>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289910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7F8257-1DE4-4D28-9DEC-1072E7ABCED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3BEA500-D2CA-47EA-87CD-2DF0DEC72A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3DA2A6F9-C42A-4C5E-A2FC-0E5322ED8C5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AAAE092A-A22E-4EFD-B71D-BBCBBD0A74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819C96B-6E4F-4B59-AB11-27CBB9831A2E}"/>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DFB2CEE-A866-45A9-A6B6-33742ED7787B}"/>
              </a:ext>
            </a:extLst>
          </p:cNvPr>
          <p:cNvSpPr>
            <a:spLocks noGrp="1"/>
          </p:cNvSpPr>
          <p:nvPr>
            <p:ph type="dt" sz="half" idx="10"/>
          </p:nvPr>
        </p:nvSpPr>
        <p:spPr/>
        <p:txBody>
          <a:bodyPr/>
          <a:lstStyle/>
          <a:p>
            <a:fld id="{019E2371-F86C-44DF-BD58-7BA7F9781CCE}" type="datetimeFigureOut">
              <a:rPr lang="ru-RU" smtClean="0"/>
              <a:t>07.06.2022</a:t>
            </a:fld>
            <a:endParaRPr lang="ru-RU"/>
          </a:p>
        </p:txBody>
      </p:sp>
      <p:sp>
        <p:nvSpPr>
          <p:cNvPr id="8" name="Нижний колонтитул 7">
            <a:extLst>
              <a:ext uri="{FF2B5EF4-FFF2-40B4-BE49-F238E27FC236}">
                <a16:creationId xmlns:a16="http://schemas.microsoft.com/office/drawing/2014/main" id="{884B76D3-97E4-4827-8405-40CF52889A7E}"/>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5FD51AD-4E47-4BB3-83DA-291FF7ADC0D4}"/>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1514323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B9637D-A9A8-450D-A4D0-1A14E5117E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E09FD27-5B65-4E5A-968C-45AA52A5666C}"/>
              </a:ext>
            </a:extLst>
          </p:cNvPr>
          <p:cNvSpPr>
            <a:spLocks noGrp="1"/>
          </p:cNvSpPr>
          <p:nvPr>
            <p:ph type="dt" sz="half" idx="10"/>
          </p:nvPr>
        </p:nvSpPr>
        <p:spPr/>
        <p:txBody>
          <a:bodyPr/>
          <a:lstStyle/>
          <a:p>
            <a:fld id="{019E2371-F86C-44DF-BD58-7BA7F9781CCE}" type="datetimeFigureOut">
              <a:rPr lang="ru-RU" smtClean="0"/>
              <a:t>07.06.2022</a:t>
            </a:fld>
            <a:endParaRPr lang="ru-RU"/>
          </a:p>
        </p:txBody>
      </p:sp>
      <p:sp>
        <p:nvSpPr>
          <p:cNvPr id="4" name="Нижний колонтитул 3">
            <a:extLst>
              <a:ext uri="{FF2B5EF4-FFF2-40B4-BE49-F238E27FC236}">
                <a16:creationId xmlns:a16="http://schemas.microsoft.com/office/drawing/2014/main" id="{7291765A-5308-440B-BD40-8E306A2E2D2C}"/>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05847290-97FF-475A-A21C-9C213D3D1B72}"/>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2218411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F6AC0E5-EB63-4C40-B5B4-438FBF75F247}"/>
              </a:ext>
            </a:extLst>
          </p:cNvPr>
          <p:cNvSpPr>
            <a:spLocks noGrp="1"/>
          </p:cNvSpPr>
          <p:nvPr>
            <p:ph type="dt" sz="half" idx="10"/>
          </p:nvPr>
        </p:nvSpPr>
        <p:spPr/>
        <p:txBody>
          <a:bodyPr/>
          <a:lstStyle/>
          <a:p>
            <a:fld id="{019E2371-F86C-44DF-BD58-7BA7F9781CCE}" type="datetimeFigureOut">
              <a:rPr lang="ru-RU" smtClean="0"/>
              <a:t>07.06.2022</a:t>
            </a:fld>
            <a:endParaRPr lang="ru-RU"/>
          </a:p>
        </p:txBody>
      </p:sp>
      <p:sp>
        <p:nvSpPr>
          <p:cNvPr id="3" name="Нижний колонтитул 2">
            <a:extLst>
              <a:ext uri="{FF2B5EF4-FFF2-40B4-BE49-F238E27FC236}">
                <a16:creationId xmlns:a16="http://schemas.microsoft.com/office/drawing/2014/main" id="{E4EE41CF-F0B0-4949-9219-543F952FD46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772AFA8-EC2F-41BF-9241-5F4196E4E5FC}"/>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2609335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2C4534-07C6-4858-9E3F-A0DF4961F6C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10BB5DFA-024C-4F4F-BCEC-5CE9556291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C3D98B6-EF34-43EF-A103-A710F8536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4244977-A5D4-43D1-A2AA-A4956A2A9DA4}"/>
              </a:ext>
            </a:extLst>
          </p:cNvPr>
          <p:cNvSpPr>
            <a:spLocks noGrp="1"/>
          </p:cNvSpPr>
          <p:nvPr>
            <p:ph type="dt" sz="half" idx="10"/>
          </p:nvPr>
        </p:nvSpPr>
        <p:spPr/>
        <p:txBody>
          <a:bodyPr/>
          <a:lstStyle/>
          <a:p>
            <a:fld id="{019E2371-F86C-44DF-BD58-7BA7F9781CCE}" type="datetimeFigureOut">
              <a:rPr lang="ru-RU" smtClean="0"/>
              <a:t>07.06.2022</a:t>
            </a:fld>
            <a:endParaRPr lang="ru-RU"/>
          </a:p>
        </p:txBody>
      </p:sp>
      <p:sp>
        <p:nvSpPr>
          <p:cNvPr id="6" name="Нижний колонтитул 5">
            <a:extLst>
              <a:ext uri="{FF2B5EF4-FFF2-40B4-BE49-F238E27FC236}">
                <a16:creationId xmlns:a16="http://schemas.microsoft.com/office/drawing/2014/main" id="{59B9DB10-777E-4322-A170-C12C9C46573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6A98D54-3989-4F85-9F9D-FF268CA00171}"/>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865937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F5BF1C-D59F-406F-942E-B8820492D48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7B5E0A7-8401-4CE9-95BF-63B66FD4B0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6ECB99DB-CC83-4F75-9CD5-AE072363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C0CD09C-74D4-4A82-8622-C65F2F285BC0}"/>
              </a:ext>
            </a:extLst>
          </p:cNvPr>
          <p:cNvSpPr>
            <a:spLocks noGrp="1"/>
          </p:cNvSpPr>
          <p:nvPr>
            <p:ph type="dt" sz="half" idx="10"/>
          </p:nvPr>
        </p:nvSpPr>
        <p:spPr/>
        <p:txBody>
          <a:bodyPr/>
          <a:lstStyle/>
          <a:p>
            <a:fld id="{019E2371-F86C-44DF-BD58-7BA7F9781CCE}" type="datetimeFigureOut">
              <a:rPr lang="ru-RU" smtClean="0"/>
              <a:t>07.06.2022</a:t>
            </a:fld>
            <a:endParaRPr lang="ru-RU"/>
          </a:p>
        </p:txBody>
      </p:sp>
      <p:sp>
        <p:nvSpPr>
          <p:cNvPr id="6" name="Нижний колонтитул 5">
            <a:extLst>
              <a:ext uri="{FF2B5EF4-FFF2-40B4-BE49-F238E27FC236}">
                <a16:creationId xmlns:a16="http://schemas.microsoft.com/office/drawing/2014/main" id="{DFB3FDC7-E949-4D5D-B02B-E9F7976558B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44B6CC9-57CE-4322-BF44-972C5550DF5E}"/>
              </a:ext>
            </a:extLst>
          </p:cNvPr>
          <p:cNvSpPr>
            <a:spLocks noGrp="1"/>
          </p:cNvSpPr>
          <p:nvPr>
            <p:ph type="sldNum" sz="quarter" idx="12"/>
          </p:nvPr>
        </p:nvSpPr>
        <p:spPr/>
        <p:txBody>
          <a:bodyPr/>
          <a:lstStyle/>
          <a:p>
            <a:fld id="{8FBE4CFD-CB61-4600-BE0D-C33163130DAD}" type="slidenum">
              <a:rPr lang="ru-RU" smtClean="0"/>
              <a:t>‹#›</a:t>
            </a:fld>
            <a:endParaRPr lang="ru-RU"/>
          </a:p>
        </p:txBody>
      </p:sp>
    </p:spTree>
    <p:extLst>
      <p:ext uri="{BB962C8B-B14F-4D97-AF65-F5344CB8AC3E}">
        <p14:creationId xmlns:p14="http://schemas.microsoft.com/office/powerpoint/2010/main" val="2617565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D74B81-4F1C-4EEB-8524-64F20D86E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050BD70-7EDA-4D0B-AE0F-BB461F0EE7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70D168A-1F45-4381-9074-A1A69C715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9E2371-F86C-44DF-BD58-7BA7F9781CCE}" type="datetimeFigureOut">
              <a:rPr lang="ru-RU" smtClean="0"/>
              <a:t>07.06.2022</a:t>
            </a:fld>
            <a:endParaRPr lang="ru-RU"/>
          </a:p>
        </p:txBody>
      </p:sp>
      <p:sp>
        <p:nvSpPr>
          <p:cNvPr id="5" name="Нижний колонтитул 4">
            <a:extLst>
              <a:ext uri="{FF2B5EF4-FFF2-40B4-BE49-F238E27FC236}">
                <a16:creationId xmlns:a16="http://schemas.microsoft.com/office/drawing/2014/main" id="{A5CF11DF-E2D4-4F58-9F77-2CA8A3270C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95C399-33E5-4A2F-9104-F82803E480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BE4CFD-CB61-4600-BE0D-C33163130DAD}" type="slidenum">
              <a:rPr lang="ru-RU" smtClean="0"/>
              <a:t>‹#›</a:t>
            </a:fld>
            <a:endParaRPr lang="ru-RU"/>
          </a:p>
        </p:txBody>
      </p:sp>
    </p:spTree>
    <p:extLst>
      <p:ext uri="{BB962C8B-B14F-4D97-AF65-F5344CB8AC3E}">
        <p14:creationId xmlns:p14="http://schemas.microsoft.com/office/powerpoint/2010/main" val="62703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70" r:id="rId17"/>
    <p:sldLayoutId id="214748367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93_31E85B44.xml"/><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FB_E5FF1982.xm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200_13712474.xm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0C_0.xm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20B_E2C01507.xml"/><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whatemoji.org/grinning-ca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20F_E0CA9B4F.xml"/><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microsoft.com/office/2018/10/relationships/comments" Target="../comments/modernComment_210_43E8C93.xml"/><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microsoft.com/office/2018/10/relationships/comments" Target="../comments/modernComment_22F_41E06392.xml"/><Relationship Id="rId2" Type="http://schemas.openxmlformats.org/officeDocument/2006/relationships/notesSlide" Target="../notesSlides/notesSlide81.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microsoft.com/office/2018/10/relationships/comments" Target="../comments/modernComment_234_5ADBB2B0.xml"/><Relationship Id="rId2" Type="http://schemas.openxmlformats.org/officeDocument/2006/relationships/notesSlide" Target="../notesSlides/notesSlide89.xml"/><Relationship Id="rId1" Type="http://schemas.openxmlformats.org/officeDocument/2006/relationships/slideLayout" Target="../slideLayouts/slideLayout16.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4.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3"/>
          <p:cNvSpPr txBox="1">
            <a:spLocks noGrp="1"/>
          </p:cNvSpPr>
          <p:nvPr>
            <p:ph type="title"/>
          </p:nvPr>
        </p:nvSpPr>
        <p:spPr>
          <a:xfrm>
            <a:off x="719999" y="960000"/>
            <a:ext cx="6586811" cy="3402800"/>
          </a:xfrm>
          <a:prstGeom prst="rect">
            <a:avLst/>
          </a:prstGeom>
        </p:spPr>
        <p:txBody>
          <a:bodyPr spcFirstLastPara="1" vert="horz" wrap="square" lIns="0" tIns="121900" rIns="121900" bIns="121900" rtlCol="0" anchor="b" anchorCtr="0">
            <a:noAutofit/>
          </a:bodyPr>
          <a:lstStyle/>
          <a:p>
            <a:pPr marL="16933" marR="1574761">
              <a:lnSpc>
                <a:spcPct val="100000"/>
              </a:lnSpc>
            </a:pPr>
            <a:r>
              <a:rPr lang="ru-RU" dirty="0"/>
              <a:t>Урок 3.</a:t>
            </a:r>
            <a:br>
              <a:rPr lang="ru-RU" dirty="0"/>
            </a:br>
            <a:r>
              <a:rPr lang="ru-RU" dirty="0"/>
              <a:t>Инструменты визуализации в </a:t>
            </a:r>
            <a:r>
              <a:rPr lang="en-US" dirty="0"/>
              <a:t>MS Excel. </a:t>
            </a:r>
            <a:endParaRPr lang="ru-RU" dirty="0"/>
          </a:p>
        </p:txBody>
      </p:sp>
      <p:sp>
        <p:nvSpPr>
          <p:cNvPr id="227" name="Google Shape;227;p43"/>
          <p:cNvSpPr txBox="1">
            <a:spLocks noGrp="1"/>
          </p:cNvSpPr>
          <p:nvPr>
            <p:ph type="subTitle" idx="1"/>
          </p:nvPr>
        </p:nvSpPr>
        <p:spPr>
          <a:xfrm>
            <a:off x="720000" y="4362934"/>
            <a:ext cx="5136000" cy="984845"/>
          </a:xfrm>
          <a:prstGeom prst="rect">
            <a:avLst/>
          </a:prstGeom>
        </p:spPr>
        <p:txBody>
          <a:bodyPr spcFirstLastPara="1" vert="horz" wrap="square" lIns="0" tIns="121900" rIns="121900" bIns="121900" rtlCol="0" anchor="t" anchorCtr="0">
            <a:spAutoFit/>
          </a:bodyPr>
          <a:lstStyle/>
          <a:p>
            <a:pPr marL="0" indent="0">
              <a:lnSpc>
                <a:spcPct val="100000"/>
              </a:lnSpc>
            </a:pPr>
            <a:r>
              <a:rPr lang="ru-RU" sz="2400" dirty="0"/>
              <a:t>Электронные таблицы в аналитике</a:t>
            </a:r>
            <a:endParaRPr sz="2400" dirty="0"/>
          </a:p>
        </p:txBody>
      </p:sp>
      <p:pic>
        <p:nvPicPr>
          <p:cNvPr id="228" name="Google Shape;228;p43"/>
          <p:cNvPicPr preferRelativeResize="0"/>
          <p:nvPr/>
        </p:nvPicPr>
        <p:blipFill>
          <a:blip r:embed="rId3">
            <a:alphaModFix/>
          </a:blip>
          <a:stretch>
            <a:fillRect/>
          </a:stretch>
        </p:blipFill>
        <p:spPr>
          <a:xfrm>
            <a:off x="5794134" y="1128985"/>
            <a:ext cx="5929601" cy="49094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679745" y="1578000"/>
            <a:ext cx="6842489" cy="4736536"/>
          </a:xfrm>
          <a:prstGeom prst="rect">
            <a:avLst/>
          </a:prstGeom>
        </p:spPr>
        <p:txBody>
          <a:bodyPr spcFirstLastPara="1" vert="horz" wrap="square" lIns="0" tIns="0" rIns="0" bIns="0" rtlCol="0" anchor="t" anchorCtr="0">
            <a:noAutofit/>
          </a:bodyPr>
          <a:lstStyle/>
          <a:p>
            <a:pPr marL="342900" lvl="0" indent="-342900">
              <a:lnSpc>
                <a:spcPct val="150000"/>
              </a:lnSpc>
              <a:spcBef>
                <a:spcPts val="500"/>
              </a:spcBef>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Правила выделения ячеек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–выделение ячеек, которые содержат значения большие, меньшие или равные заданной величине, либо значения в указанном диапазоне, а также заданные текстовые строки, указанную дату или повторяющиеся значения.</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Правила отбора первых и последних значений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–можно задать более сложные правила отбора значений.</a:t>
            </a: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Гистограммы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непосредственно в ячейке отображается горизонтальная полоска, длина которой пропорциональна числовому значению, содержащемуся в ячейке.</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Цветовые шкалы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цвет фона ячейки выбирается в соответствии с содержащимся в ней значением.</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Набор значков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в зависимости от содержимого ячейки, в ней отображается тот или иной маленький графический элемент-значок из заданного набора значков.</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Собственное правило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–возможность создать собственное правило условного форматирования, включая правила, построенные на использовании логических формул.</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Удалить правила</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–для выделенных ячеек удаляются все установленные для них ранее правила условного форматирования.</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Управление правилами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диалоговое окно, в котором можно создавать правила условного форматирования, а также редактировать или удалять их.</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dirty="0"/>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sym typeface="IBM Plex Sans SemiBold"/>
              </a:rPr>
              <a:t>Возможности условного форматирования</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5" name="Рисунок 4">
            <a:extLst>
              <a:ext uri="{FF2B5EF4-FFF2-40B4-BE49-F238E27FC236}">
                <a16:creationId xmlns:a16="http://schemas.microsoft.com/office/drawing/2014/main" id="{6EB4687E-EF24-1065-32E4-C6D05476882F}"/>
              </a:ext>
            </a:extLst>
          </p:cNvPr>
          <p:cNvPicPr>
            <a:picLocks noChangeAspect="1"/>
          </p:cNvPicPr>
          <p:nvPr/>
        </p:nvPicPr>
        <p:blipFill rotWithShape="1">
          <a:blip r:embed="rId3"/>
          <a:srcRect l="12900" r="37607" b="12861"/>
          <a:stretch/>
        </p:blipFill>
        <p:spPr>
          <a:xfrm>
            <a:off x="8100203" y="1578000"/>
            <a:ext cx="3045125" cy="3278495"/>
          </a:xfrm>
          <a:prstGeom prst="rect">
            <a:avLst/>
          </a:prstGeom>
        </p:spPr>
      </p:pic>
    </p:spTree>
    <p:extLst>
      <p:ext uri="{BB962C8B-B14F-4D97-AF65-F5344CB8AC3E}">
        <p14:creationId xmlns:p14="http://schemas.microsoft.com/office/powerpoint/2010/main" val="2130091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720000" y="2347032"/>
            <a:ext cx="10752000" cy="3402800"/>
          </a:xfrm>
          <a:prstGeom prst="rect">
            <a:avLst/>
          </a:prstGeom>
        </p:spPr>
        <p:txBody>
          <a:bodyPr spcFirstLastPara="1" vert="horz" wrap="square" lIns="0" tIns="121900" rIns="121900" bIns="121900" rtlCol="0" anchor="ctr" anchorCtr="0">
            <a:noAutofit/>
          </a:bodyPr>
          <a:lstStyle/>
          <a:p>
            <a:r>
              <a:rPr lang="ru" dirty="0"/>
              <a:t>Спасибо за внимание!</a:t>
            </a:r>
            <a:br>
              <a:rPr lang="en-US" dirty="0"/>
            </a:br>
            <a:br>
              <a:rPr lang="en-US" dirty="0"/>
            </a:br>
            <a:br>
              <a:rPr lang="ru" dirty="0"/>
            </a:br>
            <a:br>
              <a:rPr lang="ru" dirty="0"/>
            </a:br>
            <a:r>
              <a:rPr lang="en-US" sz="2400" dirty="0"/>
              <a:t>irenezernova@gmail.com</a:t>
            </a:r>
            <a:endParaRPr sz="2400" dirty="0"/>
          </a:p>
        </p:txBody>
      </p:sp>
      <p:sp>
        <p:nvSpPr>
          <p:cNvPr id="470" name="Google Shape;470;p63"/>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Пример 1</a:t>
            </a:r>
            <a:endParaRPr dirty="0">
              <a:latin typeface="IBM Plex Sans SemiBold" panose="020B070305020300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10" name="TextBox 9">
            <a:extLst>
              <a:ext uri="{FF2B5EF4-FFF2-40B4-BE49-F238E27FC236}">
                <a16:creationId xmlns:a16="http://schemas.microsoft.com/office/drawing/2014/main" id="{4B942694-35F3-2805-A818-4A1111B34473}"/>
              </a:ext>
            </a:extLst>
          </p:cNvPr>
          <p:cNvSpPr txBox="1"/>
          <p:nvPr/>
        </p:nvSpPr>
        <p:spPr>
          <a:xfrm>
            <a:off x="720000" y="1800606"/>
            <a:ext cx="4728300" cy="3333733"/>
          </a:xfrm>
          <a:prstGeom prst="rect">
            <a:avLst/>
          </a:prstGeom>
          <a:noFill/>
        </p:spPr>
        <p:txBody>
          <a:bodyPr wrap="square">
            <a:spAutoFit/>
          </a:bodyPr>
          <a:lstStyle/>
          <a:p>
            <a:pPr>
              <a:lnSpc>
                <a:spcPct val="115000"/>
              </a:lnSpc>
              <a:spcBef>
                <a:spcPts val="500"/>
              </a:spcBef>
              <a:spcAft>
                <a:spcPts val="1000"/>
              </a:spcAft>
            </a:pP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Задача</a:t>
            </a:r>
          </a:p>
          <a:p>
            <a:pPr>
              <a:lnSpc>
                <a:spcPct val="115000"/>
              </a:lnSpc>
              <a:spcBef>
                <a:spcPts val="500"/>
              </a:spcBef>
              <a:spcAft>
                <a:spcPts val="1000"/>
              </a:spcAft>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Есть таблица с оценками студентов за экзамен.</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 помощью условного форматирования:</a:t>
            </a:r>
          </a:p>
          <a:p>
            <a:pPr marL="285750" indent="-285750">
              <a:lnSpc>
                <a:spcPct val="115000"/>
              </a:lnSpc>
              <a:spcBef>
                <a:spcPts val="500"/>
              </a:spcBef>
              <a:spcAft>
                <a:spcPts val="1000"/>
              </a:spcAft>
              <a:buFont typeface="Arial" panose="020B0604020202020204" pitchFamily="34" charset="0"/>
              <a:buChar cha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выделить </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студентов, которые сдали экзамен неудовлетворительно;</a:t>
            </a:r>
          </a:p>
          <a:p>
            <a:pPr marL="285750" indent="-285750">
              <a:lnSpc>
                <a:spcPct val="115000"/>
              </a:lnSpc>
              <a:spcBef>
                <a:spcPts val="500"/>
              </a:spcBef>
              <a:spcAft>
                <a:spcPts val="1000"/>
              </a:spcAft>
              <a:buFont typeface="Arial" panose="020B0604020202020204" pitchFamily="34" charset="0"/>
              <a:buChar char="•"/>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визуально показать насколько каждый студент хорошо справился с экзаменом относительно остальных одногруппников.</a:t>
            </a:r>
          </a:p>
          <a:p>
            <a:pPr>
              <a:lnSpc>
                <a:spcPct val="115000"/>
              </a:lnSpc>
              <a:spcBef>
                <a:spcPts val="500"/>
              </a:spcBef>
              <a:spcAft>
                <a:spcPts val="1000"/>
              </a:spcAft>
            </a:pPr>
            <a:endParaRPr lang="ru-RU"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11" name="Рисунок 10">
            <a:extLst>
              <a:ext uri="{FF2B5EF4-FFF2-40B4-BE49-F238E27FC236}">
                <a16:creationId xmlns:a16="http://schemas.microsoft.com/office/drawing/2014/main" id="{9356241D-0789-1784-3622-6CB41D501158}"/>
              </a:ext>
            </a:extLst>
          </p:cNvPr>
          <p:cNvPicPr>
            <a:picLocks noChangeAspect="1"/>
          </p:cNvPicPr>
          <p:nvPr/>
        </p:nvPicPr>
        <p:blipFill>
          <a:blip r:embed="rId3"/>
          <a:stretch>
            <a:fillRect/>
          </a:stretch>
        </p:blipFill>
        <p:spPr>
          <a:xfrm>
            <a:off x="5856000" y="1909683"/>
            <a:ext cx="6152515" cy="25850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Пробуйте все на практике!</a:t>
            </a:r>
            <a:br>
              <a:rPr lang="ru" dirty="0">
                <a:latin typeface="IBM Plex Sans SemiBold" panose="020B0703050203000203" pitchFamily="34" charset="0"/>
              </a:rPr>
            </a:br>
            <a:r>
              <a:rPr lang="ru" dirty="0">
                <a:latin typeface="IBM Plex Sans SemiBold" panose="020B0703050203000203" pitchFamily="34" charset="0"/>
              </a:rPr>
              <a:t>Откройте </a:t>
            </a:r>
            <a:r>
              <a:rPr lang="en-US" dirty="0">
                <a:latin typeface="IBM Plex Sans SemiBold" panose="020B0703050203000203" pitchFamily="34" charset="0"/>
              </a:rPr>
              <a:t>MS Excel </a:t>
            </a:r>
            <a:br>
              <a:rPr lang="en-US" dirty="0">
                <a:latin typeface="IBM Plex Sans SemiBold" panose="020B0703050203000203" pitchFamily="34" charset="0"/>
              </a:rPr>
            </a:br>
            <a:r>
              <a:rPr lang="ru-RU" dirty="0">
                <a:latin typeface="IBM Plex Sans SemiBold" panose="020B0703050203000203" pitchFamily="34" charset="0"/>
              </a:rPr>
              <a:t>прямо сейчас!</a:t>
            </a:r>
            <a:endParaRPr dirty="0">
              <a:latin typeface="IBM Plex Sans SemiBold" panose="020B0703050203000203" pitchFamily="34" charset="0"/>
            </a:endParaRPr>
          </a:p>
        </p:txBody>
      </p:sp>
    </p:spTree>
    <p:extLst>
      <p:ext uri="{BB962C8B-B14F-4D97-AF65-F5344CB8AC3E}">
        <p14:creationId xmlns:p14="http://schemas.microsoft.com/office/powerpoint/2010/main" val="2034340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2447139"/>
            <a:ext cx="4783653" cy="2696123"/>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4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Задача: </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выделить ячейки с оценками «</a:t>
            </a:r>
            <a:r>
              <a:rPr lang="en-US"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F</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p>
          <a:p>
            <a:pPr>
              <a:lnSpc>
                <a:spcPct val="115000"/>
              </a:lnSpc>
              <a:spcBef>
                <a:spcPts val="500"/>
              </a:spcBef>
              <a:spcAft>
                <a:spcPts val="1000"/>
              </a:spcAft>
            </a:pPr>
            <a:endPar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Выделить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D</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D</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14;</a:t>
            </a:r>
          </a:p>
          <a:p>
            <a:pPr>
              <a:lnSpc>
                <a:spcPct val="115000"/>
              </a:lnSpc>
              <a:spcBef>
                <a:spcPts val="500"/>
              </a:spcBef>
              <a:spcAft>
                <a:spcPts val="1000"/>
              </a:spcAft>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2) В</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 вкладке «Условное форматирование» выбрать в правилах выделения ячеек «Текст содержит»;</a:t>
            </a:r>
          </a:p>
          <a:p>
            <a:pPr>
              <a:lnSpc>
                <a:spcPct val="115000"/>
              </a:lnSpc>
              <a:spcBef>
                <a:spcPts val="500"/>
              </a:spcBef>
              <a:spcAft>
                <a:spcPts val="1000"/>
              </a:spcAft>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3)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диалоговом окне ввести букву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значение и выбрать светло-красную заливку.</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 Нажать «ОК».</a:t>
            </a:r>
            <a:endPar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8855877"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Форматирование при условии, что ячейка содержит заданный текст</a:t>
            </a: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4">
            <a:alphaModFix/>
          </a:blip>
          <a:stretch>
            <a:fillRect/>
          </a:stretch>
        </p:blipFill>
        <p:spPr>
          <a:xfrm>
            <a:off x="720000" y="1285321"/>
            <a:ext cx="905800" cy="930650"/>
          </a:xfrm>
          <a:prstGeom prst="rect">
            <a:avLst/>
          </a:prstGeom>
          <a:noFill/>
          <a:ln>
            <a:noFill/>
          </a:ln>
        </p:spPr>
      </p:pic>
      <p:pic>
        <p:nvPicPr>
          <p:cNvPr id="9" name="Рисунок 8">
            <a:extLst>
              <a:ext uri="{FF2B5EF4-FFF2-40B4-BE49-F238E27FC236}">
                <a16:creationId xmlns:a16="http://schemas.microsoft.com/office/drawing/2014/main" id="{ADA0B371-31DE-1988-9328-A0923A7D0702}"/>
              </a:ext>
            </a:extLst>
          </p:cNvPr>
          <p:cNvPicPr>
            <a:picLocks noChangeAspect="1"/>
          </p:cNvPicPr>
          <p:nvPr/>
        </p:nvPicPr>
        <p:blipFill>
          <a:blip r:embed="rId5"/>
          <a:stretch>
            <a:fillRect/>
          </a:stretch>
        </p:blipFill>
        <p:spPr>
          <a:xfrm>
            <a:off x="5588317" y="2500119"/>
            <a:ext cx="6152515" cy="2590165"/>
          </a:xfrm>
          <a:prstGeom prst="rect">
            <a:avLst/>
          </a:prstGeom>
        </p:spPr>
      </p:pic>
    </p:spTree>
    <p:extLst>
      <p:ext uri="{BB962C8B-B14F-4D97-AF65-F5344CB8AC3E}">
        <p14:creationId xmlns:p14="http://schemas.microsoft.com/office/powerpoint/2010/main" val="837311300"/>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2336679"/>
            <a:ext cx="4783653" cy="4425827"/>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4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Задача: </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произвести сравнительный анализ баллов среди студентов</a:t>
            </a:r>
          </a:p>
          <a:p>
            <a:pPr>
              <a:lnSpc>
                <a:spcPct val="115000"/>
              </a:lnSpc>
              <a:spcBef>
                <a:spcPts val="500"/>
              </a:spcBef>
              <a:spcAft>
                <a:spcPts val="1000"/>
              </a:spcAft>
            </a:pPr>
            <a:endPar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Выделить столбец с баллами -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14;</a:t>
            </a:r>
          </a:p>
          <a:p>
            <a:pPr marL="342900" indent="-342900">
              <a:lnSpc>
                <a:spcPct val="115000"/>
              </a:lnSpc>
              <a:spcBef>
                <a:spcPts val="500"/>
              </a:spcBef>
              <a:spcAft>
                <a:spcPts val="1000"/>
              </a:spcAft>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Во вкладке условное форматирование выбрать «Цветовые шкалы» и кликнуть на тип шкалы «Зеленый-желтый-красный».</a:t>
            </a:r>
          </a:p>
          <a:p>
            <a:pPr marL="342900" indent="-342900">
              <a:lnSpc>
                <a:spcPct val="115000"/>
              </a:lnSpc>
              <a:spcBef>
                <a:spcPts val="500"/>
              </a:spcBef>
              <a:spcAft>
                <a:spcPts val="1000"/>
              </a:spcAft>
              <a:buAutoNum type="arabicParenR"/>
            </a:pPr>
            <a:endPar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Таким образом, можно оценить, насколько хорошо каждый студент сдал экзамен по сравнению с одногруппниками.</a:t>
            </a:r>
            <a:endParaRPr lang="ru-RU" sz="1400" i="1"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9200432"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Форматирование </a:t>
            </a:r>
            <a:r>
              <a:rPr lang="ru-RU" dirty="0">
                <a:latin typeface="IBM Plex Sans SemiBold" panose="020B0703050203000203" pitchFamily="34" charset="0"/>
              </a:rPr>
              <a:t>в зависимости от значения с применением цветовой шкалы</a:t>
            </a:r>
            <a:endParaRPr lang="ru-RU" sz="1800" dirty="0">
              <a:latin typeface="IBM Plex Sans SemiBold" panose="020B0703050203000203" pitchFamily="34" charset="0"/>
            </a:endParaRP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4">
            <a:alphaModFix/>
          </a:blip>
          <a:stretch>
            <a:fillRect/>
          </a:stretch>
        </p:blipFill>
        <p:spPr>
          <a:xfrm>
            <a:off x="720000" y="1285321"/>
            <a:ext cx="905800" cy="930650"/>
          </a:xfrm>
          <a:prstGeom prst="rect">
            <a:avLst/>
          </a:prstGeom>
          <a:noFill/>
          <a:ln>
            <a:noFill/>
          </a:ln>
        </p:spPr>
      </p:pic>
      <p:pic>
        <p:nvPicPr>
          <p:cNvPr id="12" name="Рисунок 11">
            <a:extLst>
              <a:ext uri="{FF2B5EF4-FFF2-40B4-BE49-F238E27FC236}">
                <a16:creationId xmlns:a16="http://schemas.microsoft.com/office/drawing/2014/main" id="{569D759D-D327-EBB1-895F-D44302AB6CEC}"/>
              </a:ext>
            </a:extLst>
          </p:cNvPr>
          <p:cNvPicPr>
            <a:picLocks noChangeAspect="1"/>
          </p:cNvPicPr>
          <p:nvPr/>
        </p:nvPicPr>
        <p:blipFill>
          <a:blip r:embed="rId5"/>
          <a:stretch>
            <a:fillRect/>
          </a:stretch>
        </p:blipFill>
        <p:spPr>
          <a:xfrm>
            <a:off x="5715317" y="2433463"/>
            <a:ext cx="6152515" cy="2489835"/>
          </a:xfrm>
          <a:prstGeom prst="rect">
            <a:avLst/>
          </a:prstGeom>
        </p:spPr>
      </p:pic>
    </p:spTree>
    <p:extLst>
      <p:ext uri="{BB962C8B-B14F-4D97-AF65-F5344CB8AC3E}">
        <p14:creationId xmlns:p14="http://schemas.microsoft.com/office/powerpoint/2010/main" val="3858700674"/>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2530375"/>
            <a:ext cx="4783653" cy="3399392"/>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4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Удаление правил условного форматирования</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Выделить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14;</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 Во вкладке «Условное форматирование» выбрать «Удалить правила» </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 Нажать «Удалить правила из выделенных ячеек».</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9200432"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Удаление правил условного форматирования</a:t>
            </a: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3">
            <a:alphaModFix/>
          </a:blip>
          <a:stretch>
            <a:fillRect/>
          </a:stretch>
        </p:blipFill>
        <p:spPr>
          <a:xfrm>
            <a:off x="720000" y="1285321"/>
            <a:ext cx="905800" cy="930650"/>
          </a:xfrm>
          <a:prstGeom prst="rect">
            <a:avLst/>
          </a:prstGeom>
          <a:noFill/>
          <a:ln>
            <a:noFill/>
          </a:ln>
        </p:spPr>
      </p:pic>
      <p:pic>
        <p:nvPicPr>
          <p:cNvPr id="9" name="Рисунок 8">
            <a:extLst>
              <a:ext uri="{FF2B5EF4-FFF2-40B4-BE49-F238E27FC236}">
                <a16:creationId xmlns:a16="http://schemas.microsoft.com/office/drawing/2014/main" id="{6580EF22-E718-D169-6193-2E5EAF624F73}"/>
              </a:ext>
            </a:extLst>
          </p:cNvPr>
          <p:cNvPicPr>
            <a:picLocks noChangeAspect="1"/>
          </p:cNvPicPr>
          <p:nvPr/>
        </p:nvPicPr>
        <p:blipFill>
          <a:blip r:embed="rId4"/>
          <a:stretch>
            <a:fillRect/>
          </a:stretch>
        </p:blipFill>
        <p:spPr>
          <a:xfrm>
            <a:off x="5775053" y="2665690"/>
            <a:ext cx="5696947" cy="2227860"/>
          </a:xfrm>
          <a:prstGeom prst="rect">
            <a:avLst/>
          </a:prstGeom>
        </p:spPr>
      </p:pic>
    </p:spTree>
    <p:extLst>
      <p:ext uri="{BB962C8B-B14F-4D97-AF65-F5344CB8AC3E}">
        <p14:creationId xmlns:p14="http://schemas.microsoft.com/office/powerpoint/2010/main" val="903167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2530375"/>
            <a:ext cx="4783653" cy="3687163"/>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Гистограмма</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или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столбчатая диаграмма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способ представления табличных данных в графическом виде, где столбики – это количественные соотношения некоторого показателя и площади этих столбиков пропорциональны соответствующим значениям. </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Выделить столбец с баллами -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14;</a:t>
            </a:r>
            <a:endParaRPr lang="ru-RU" sz="1400" dirty="0">
              <a:solidFill>
                <a:srgbClr val="000000"/>
              </a:solidFill>
              <a:latin typeface="IBM Plex Sans" panose="020B0503050203000203" pitchFamily="34" charset="0"/>
              <a:cs typeface="Times New Roman" panose="02020603050405020304" pitchFamily="18" charset="0"/>
            </a:endParaRPr>
          </a:p>
          <a:p>
            <a:pPr>
              <a:lnSpc>
                <a:spcPct val="115000"/>
              </a:lnSpc>
              <a:spcBef>
                <a:spcPts val="500"/>
              </a:spcBef>
              <a:spcAft>
                <a:spcPts val="1000"/>
              </a:spcAft>
            </a:pPr>
            <a:r>
              <a:rPr lang="ru-RU" sz="1400" dirty="0">
                <a:solidFill>
                  <a:srgbClr val="000000"/>
                </a:solidFill>
                <a:latin typeface="IBM Plex Sans" panose="020B0503050203000203" pitchFamily="34" charset="0"/>
                <a:cs typeface="Times New Roman" panose="02020603050405020304" pitchFamily="18" charset="0"/>
              </a:rPr>
              <a:t>2) В «Условном форматировании» выбрать «Гистограммы» и выбрать тип заливки по желанию. В примере он сплошной зеленый.</a:t>
            </a:r>
          </a:p>
          <a:p>
            <a:pPr>
              <a:lnSpc>
                <a:spcPct val="115000"/>
              </a:lnSpc>
              <a:spcBef>
                <a:spcPts val="500"/>
              </a:spcBef>
              <a:spcAft>
                <a:spcPts val="1000"/>
              </a:spcAft>
            </a:pPr>
            <a:endPar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9200432"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Форматирование </a:t>
            </a:r>
            <a:r>
              <a:rPr lang="ru-RU" dirty="0">
                <a:latin typeface="IBM Plex Sans SemiBold" panose="020B0703050203000203" pitchFamily="34" charset="0"/>
              </a:rPr>
              <a:t>в зависимости от значения с применением гистограммы</a:t>
            </a:r>
            <a:endParaRPr lang="ru-RU" sz="1800" dirty="0">
              <a:latin typeface="IBM Plex Sans SemiBold" panose="020B0703050203000203" pitchFamily="34" charset="0"/>
            </a:endParaRP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3">
            <a:alphaModFix/>
          </a:blip>
          <a:stretch>
            <a:fillRect/>
          </a:stretch>
        </p:blipFill>
        <p:spPr>
          <a:xfrm>
            <a:off x="720000" y="1285321"/>
            <a:ext cx="905800" cy="930650"/>
          </a:xfrm>
          <a:prstGeom prst="rect">
            <a:avLst/>
          </a:prstGeom>
          <a:noFill/>
          <a:ln>
            <a:noFill/>
          </a:ln>
        </p:spPr>
      </p:pic>
      <p:pic>
        <p:nvPicPr>
          <p:cNvPr id="12" name="Рисунок 11">
            <a:extLst>
              <a:ext uri="{FF2B5EF4-FFF2-40B4-BE49-F238E27FC236}">
                <a16:creationId xmlns:a16="http://schemas.microsoft.com/office/drawing/2014/main" id="{BD881A93-2104-8AD5-E753-18BC94A1A02B}"/>
              </a:ext>
            </a:extLst>
          </p:cNvPr>
          <p:cNvPicPr>
            <a:picLocks noChangeAspect="1"/>
          </p:cNvPicPr>
          <p:nvPr/>
        </p:nvPicPr>
        <p:blipFill>
          <a:blip r:embed="rId4"/>
          <a:stretch>
            <a:fillRect/>
          </a:stretch>
        </p:blipFill>
        <p:spPr>
          <a:xfrm>
            <a:off x="5666052" y="2500119"/>
            <a:ext cx="6152515" cy="2505075"/>
          </a:xfrm>
          <a:prstGeom prst="rect">
            <a:avLst/>
          </a:prstGeom>
        </p:spPr>
      </p:pic>
    </p:spTree>
    <p:extLst>
      <p:ext uri="{BB962C8B-B14F-4D97-AF65-F5344CB8AC3E}">
        <p14:creationId xmlns:p14="http://schemas.microsoft.com/office/powerpoint/2010/main" val="2891418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a:lnSpc>
                <a:spcPct val="115000"/>
              </a:lnSpc>
              <a:spcBef>
                <a:spcPts val="500"/>
              </a:spcBef>
              <a:spcAft>
                <a:spcPts val="1000"/>
              </a:spcAft>
            </a:pPr>
            <a:r>
              <a:rPr lang="ru-RU" sz="1800" i="1" dirty="0">
                <a:solidFill>
                  <a:srgbClr val="7030A0"/>
                </a:solidFill>
                <a:effectLst/>
                <a:latin typeface="IBM Plex Sans" panose="020B0503050203000203" pitchFamily="34" charset="0"/>
                <a:ea typeface="Times New Roman" panose="02020603050405020304" pitchFamily="18" charset="0"/>
                <a:cs typeface="Times New Roman" panose="02020603050405020304" pitchFamily="18" charset="0"/>
              </a:rPr>
              <a:t>Дополнительное задание: </a:t>
            </a:r>
          </a:p>
          <a:p>
            <a:pPr marL="0" indent="0">
              <a:lnSpc>
                <a:spcPct val="115000"/>
              </a:lnSpc>
              <a:spcBef>
                <a:spcPts val="500"/>
              </a:spcBef>
              <a:spcAft>
                <a:spcPts val="1000"/>
              </a:spcAft>
            </a:pPr>
            <a:r>
              <a:rPr lang="ru-RU" sz="1800" i="1" dirty="0">
                <a:solidFill>
                  <a:srgbClr val="7030A0"/>
                </a:solidFill>
                <a:effectLst/>
                <a:latin typeface="IBM Plex Sans" panose="020B0503050203000203" pitchFamily="34" charset="0"/>
                <a:ea typeface="Times New Roman" panose="02020603050405020304" pitchFamily="18" charset="0"/>
                <a:cs typeface="Times New Roman" panose="02020603050405020304" pitchFamily="18" charset="0"/>
              </a:rPr>
              <a:t>Попробуйте применить условное форматирование к столбцу с баллами в виде набора значков. Какой набор значков показался Вам подходящим? </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1. Экзамен.</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Google Shape;1099;p106" descr="preencoded.png">
            <a:extLst>
              <a:ext uri="{FF2B5EF4-FFF2-40B4-BE49-F238E27FC236}">
                <a16:creationId xmlns:a16="http://schemas.microsoft.com/office/drawing/2014/main" id="{1C5849BE-F3FC-89F8-32BB-86EFF46BA99E}"/>
              </a:ext>
            </a:extLst>
          </p:cNvPr>
          <p:cNvPicPr preferRelativeResize="0"/>
          <p:nvPr/>
        </p:nvPicPr>
        <p:blipFill rotWithShape="1">
          <a:blip r:embed="rId3">
            <a:alphaModFix/>
          </a:blip>
          <a:srcRect/>
          <a:stretch/>
        </p:blipFill>
        <p:spPr>
          <a:xfrm>
            <a:off x="8927080" y="4627601"/>
            <a:ext cx="2304511" cy="1635175"/>
          </a:xfrm>
          <a:prstGeom prst="rect">
            <a:avLst/>
          </a:prstGeom>
          <a:noFill/>
          <a:ln>
            <a:noFill/>
          </a:ln>
        </p:spPr>
      </p:pic>
    </p:spTree>
    <p:extLst>
      <p:ext uri="{BB962C8B-B14F-4D97-AF65-F5344CB8AC3E}">
        <p14:creationId xmlns:p14="http://schemas.microsoft.com/office/powerpoint/2010/main" val="3810711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a:lnSpc>
                <a:spcPct val="115000"/>
              </a:lnSpc>
              <a:spcBef>
                <a:spcPts val="500"/>
              </a:spcBef>
              <a:spcAft>
                <a:spcPts val="1000"/>
              </a:spcAft>
            </a:pPr>
            <a:r>
              <a:rPr lang="ru-RU" sz="1800" i="1" dirty="0">
                <a:solidFill>
                  <a:srgbClr val="7030A0"/>
                </a:solidFill>
                <a:effectLst/>
                <a:latin typeface="IBM Plex Sans" panose="020B0503050203000203" pitchFamily="34" charset="0"/>
                <a:ea typeface="Times New Roman" panose="02020603050405020304" pitchFamily="18" charset="0"/>
                <a:cs typeface="Times New Roman" panose="02020603050405020304" pitchFamily="18" charset="0"/>
              </a:rPr>
              <a:t>Проверьте себя!</a:t>
            </a:r>
          </a:p>
          <a:p>
            <a:pPr>
              <a:lnSpc>
                <a:spcPct val="115000"/>
              </a:lnSpc>
              <a:spcBef>
                <a:spcPts val="500"/>
              </a:spcBef>
              <a:spcAft>
                <a:spcPts val="1000"/>
              </a:spcAft>
            </a:pPr>
            <a:r>
              <a:rPr lang="ru-RU" sz="1800" i="1" dirty="0">
                <a:solidFill>
                  <a:srgbClr val="7030A0"/>
                </a:solidFill>
                <a:latin typeface="IBM Plex Sans" panose="020B0503050203000203" pitchFamily="34" charset="0"/>
                <a:ea typeface="Times New Roman" panose="02020603050405020304" pitchFamily="18" charset="0"/>
                <a:cs typeface="Times New Roman" panose="02020603050405020304" pitchFamily="18" charset="0"/>
              </a:rPr>
              <a:t>Вариант решения:</a:t>
            </a:r>
          </a:p>
          <a:p>
            <a:pPr>
              <a:lnSpc>
                <a:spcPct val="115000"/>
              </a:lnSpc>
              <a:spcBef>
                <a:spcPts val="500"/>
              </a:spcBef>
              <a:spcAft>
                <a:spcPts val="1000"/>
              </a:spcAft>
            </a:pPr>
            <a:r>
              <a:rPr lang="ru-RU" sz="1800" i="1" dirty="0">
                <a:solidFill>
                  <a:srgbClr val="7030A0"/>
                </a:solidFill>
                <a:effectLst/>
                <a:latin typeface="IBM Plex Sans" panose="020B0503050203000203" pitchFamily="34" charset="0"/>
                <a:ea typeface="Times New Roman" panose="02020603050405020304" pitchFamily="18" charset="0"/>
                <a:cs typeface="Times New Roman" panose="02020603050405020304" pitchFamily="18" charset="0"/>
              </a:rPr>
              <a:t> </a:t>
            </a: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1. Экзамен.</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Google Shape;1099;p106" descr="preencoded.png">
            <a:extLst>
              <a:ext uri="{FF2B5EF4-FFF2-40B4-BE49-F238E27FC236}">
                <a16:creationId xmlns:a16="http://schemas.microsoft.com/office/drawing/2014/main" id="{1C5849BE-F3FC-89F8-32BB-86EFF46BA99E}"/>
              </a:ext>
            </a:extLst>
          </p:cNvPr>
          <p:cNvPicPr preferRelativeResize="0"/>
          <p:nvPr/>
        </p:nvPicPr>
        <p:blipFill rotWithShape="1">
          <a:blip r:embed="rId3">
            <a:alphaModFix/>
          </a:blip>
          <a:srcRect/>
          <a:stretch/>
        </p:blipFill>
        <p:spPr>
          <a:xfrm>
            <a:off x="8927080" y="4627601"/>
            <a:ext cx="2304511" cy="1635175"/>
          </a:xfrm>
          <a:prstGeom prst="rect">
            <a:avLst/>
          </a:prstGeom>
          <a:noFill/>
          <a:ln>
            <a:noFill/>
          </a:ln>
        </p:spPr>
      </p:pic>
      <p:pic>
        <p:nvPicPr>
          <p:cNvPr id="8" name="Рисунок 7">
            <a:extLst>
              <a:ext uri="{FF2B5EF4-FFF2-40B4-BE49-F238E27FC236}">
                <a16:creationId xmlns:a16="http://schemas.microsoft.com/office/drawing/2014/main" id="{6E5B854B-AED4-62E9-67B0-882037F0E353}"/>
              </a:ext>
            </a:extLst>
          </p:cNvPr>
          <p:cNvPicPr>
            <a:picLocks noChangeAspect="1"/>
          </p:cNvPicPr>
          <p:nvPr/>
        </p:nvPicPr>
        <p:blipFill>
          <a:blip r:embed="rId4"/>
          <a:stretch>
            <a:fillRect/>
          </a:stretch>
        </p:blipFill>
        <p:spPr>
          <a:xfrm>
            <a:off x="2074657" y="2812061"/>
            <a:ext cx="6152515" cy="2461260"/>
          </a:xfrm>
          <a:prstGeom prst="rect">
            <a:avLst/>
          </a:prstGeom>
        </p:spPr>
      </p:pic>
    </p:spTree>
    <p:extLst>
      <p:ext uri="{BB962C8B-B14F-4D97-AF65-F5344CB8AC3E}">
        <p14:creationId xmlns:p14="http://schemas.microsoft.com/office/powerpoint/2010/main" val="3640103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cxnSp>
        <p:nvCxnSpPr>
          <p:cNvPr id="264" name="Google Shape;264;p48"/>
          <p:cNvCxnSpPr>
            <a:cxnSpLocks/>
            <a:stCxn id="265" idx="4"/>
            <a:endCxn id="24" idx="0"/>
          </p:cNvCxnSpPr>
          <p:nvPr/>
        </p:nvCxnSpPr>
        <p:spPr>
          <a:xfrm>
            <a:off x="954367" y="2388801"/>
            <a:ext cx="20" cy="654228"/>
          </a:xfrm>
          <a:prstGeom prst="straightConnector1">
            <a:avLst/>
          </a:prstGeom>
          <a:noFill/>
          <a:ln w="19050" cap="flat" cmpd="sng">
            <a:solidFill>
              <a:schemeClr val="accent2"/>
            </a:solidFill>
            <a:prstDash val="solid"/>
            <a:round/>
            <a:headEnd type="none" w="med" len="med"/>
            <a:tailEnd type="none" w="med" len="med"/>
          </a:ln>
        </p:spPr>
      </p:cxnSp>
      <p:sp>
        <p:nvSpPr>
          <p:cNvPr id="271" name="Google Shape;271;p48"/>
          <p:cNvSpPr txBox="1">
            <a:spLocks noGrp="1"/>
          </p:cNvSpPr>
          <p:nvPr>
            <p:ph type="subTitle" idx="1"/>
          </p:nvPr>
        </p:nvSpPr>
        <p:spPr>
          <a:xfrm>
            <a:off x="1324524" y="1920000"/>
            <a:ext cx="1704000" cy="451200"/>
          </a:xfrm>
          <a:prstGeom prst="rect">
            <a:avLst/>
          </a:prstGeom>
        </p:spPr>
        <p:txBody>
          <a:bodyPr spcFirstLastPara="1" vert="horz" wrap="square" lIns="0" tIns="121900" rIns="121900" bIns="121900" rtlCol="0" anchor="ctr" anchorCtr="0">
            <a:noAutofit/>
          </a:bodyPr>
          <a:lstStyle/>
          <a:p>
            <a:pPr marL="0" indent="0">
              <a:lnSpc>
                <a:spcPct val="114000"/>
              </a:lnSpc>
            </a:pPr>
            <a:r>
              <a:rPr lang="ru" sz="1200" dirty="0">
                <a:latin typeface="IBM Plex Sans"/>
                <a:ea typeface="IBM Plex Sans"/>
                <a:cs typeface="IBM Plex Sans"/>
                <a:sym typeface="IBM Plex Sans"/>
              </a:rPr>
              <a:t>Основы работы с электронными таблицами.</a:t>
            </a:r>
            <a:endParaRPr sz="1200" dirty="0">
              <a:latin typeface="IBM Plex Sans"/>
              <a:ea typeface="IBM Plex Sans"/>
              <a:cs typeface="IBM Plex Sans"/>
              <a:sym typeface="IBM Plex Sans"/>
            </a:endParaRPr>
          </a:p>
        </p:txBody>
      </p:sp>
      <p:sp>
        <p:nvSpPr>
          <p:cNvPr id="265" name="Google Shape;265;p48"/>
          <p:cNvSpPr/>
          <p:nvPr/>
        </p:nvSpPr>
        <p:spPr>
          <a:xfrm>
            <a:off x="719967" y="1920001"/>
            <a:ext cx="468800" cy="4688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r>
              <a:rPr lang="ru" sz="1333">
                <a:solidFill>
                  <a:schemeClr val="lt1"/>
                </a:solidFill>
                <a:latin typeface="IBM Plex Sans"/>
                <a:ea typeface="IBM Plex Sans"/>
                <a:cs typeface="IBM Plex Sans"/>
                <a:sym typeface="IBM Plex Sans"/>
              </a:rPr>
              <a:t>1</a:t>
            </a:r>
            <a:endParaRPr sz="1333">
              <a:solidFill>
                <a:schemeClr val="lt1"/>
              </a:solidFill>
              <a:latin typeface="IBM Plex Sans"/>
              <a:ea typeface="IBM Plex Sans"/>
              <a:cs typeface="IBM Plex Sans"/>
              <a:sym typeface="IBM Plex Sans"/>
            </a:endParaRPr>
          </a:p>
        </p:txBody>
      </p:sp>
      <p:sp>
        <p:nvSpPr>
          <p:cNvPr id="270" name="Google Shape;270;p48"/>
          <p:cNvSpPr/>
          <p:nvPr/>
        </p:nvSpPr>
        <p:spPr>
          <a:xfrm rot="21536010">
            <a:off x="7318556" y="2017664"/>
            <a:ext cx="468800" cy="4688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algn="ctr"/>
            <a:r>
              <a:rPr lang="ru" sz="1333" dirty="0">
                <a:solidFill>
                  <a:schemeClr val="lt2"/>
                </a:solidFill>
                <a:latin typeface="IBM Plex Sans"/>
                <a:ea typeface="IBM Plex Sans"/>
                <a:cs typeface="IBM Plex Sans"/>
                <a:sym typeface="IBM Plex Sans"/>
              </a:rPr>
              <a:t>4</a:t>
            </a:r>
            <a:endParaRPr sz="1333" dirty="0">
              <a:solidFill>
                <a:schemeClr val="lt2"/>
              </a:solidFill>
              <a:latin typeface="IBM Plex Sans"/>
              <a:ea typeface="IBM Plex Sans"/>
              <a:cs typeface="IBM Plex Sans"/>
              <a:sym typeface="IBM Plex Sans"/>
            </a:endParaRPr>
          </a:p>
        </p:txBody>
      </p:sp>
      <p:sp>
        <p:nvSpPr>
          <p:cNvPr id="272" name="Google Shape;272;p48"/>
          <p:cNvSpPr txBox="1">
            <a:spLocks noGrp="1"/>
          </p:cNvSpPr>
          <p:nvPr>
            <p:ph type="subTitle" idx="2"/>
          </p:nvPr>
        </p:nvSpPr>
        <p:spPr>
          <a:xfrm>
            <a:off x="1344000" y="2963786"/>
            <a:ext cx="1704000" cy="451200"/>
          </a:xfrm>
          <a:prstGeom prst="rect">
            <a:avLst/>
          </a:prstGeom>
        </p:spPr>
        <p:txBody>
          <a:bodyPr spcFirstLastPara="1" vert="horz" wrap="square" lIns="0" tIns="121900" rIns="121900" bIns="121900" rtlCol="0" anchor="ctr" anchorCtr="0">
            <a:noAutofit/>
          </a:bodyPr>
          <a:lstStyle/>
          <a:p>
            <a:pPr marL="0" indent="0">
              <a:lnSpc>
                <a:spcPct val="114000"/>
              </a:lnSpc>
            </a:pPr>
            <a:r>
              <a:rPr lang="ru-RU" sz="1200" dirty="0">
                <a:latin typeface="IBM Plex Sans"/>
                <a:ea typeface="IBM Plex Sans"/>
                <a:cs typeface="IBM Plex Sans"/>
                <a:sym typeface="IBM Plex Sans"/>
              </a:rPr>
              <a:t>Применение формул. Функции.</a:t>
            </a:r>
            <a:endParaRPr sz="1200" dirty="0">
              <a:latin typeface="IBM Plex Sans"/>
              <a:ea typeface="IBM Plex Sans"/>
              <a:cs typeface="IBM Plex Sans"/>
              <a:sym typeface="IBM Plex Sans"/>
            </a:endParaRPr>
          </a:p>
        </p:txBody>
      </p:sp>
      <p:sp>
        <p:nvSpPr>
          <p:cNvPr id="273" name="Google Shape;273;p48"/>
          <p:cNvSpPr txBox="1">
            <a:spLocks noGrp="1"/>
          </p:cNvSpPr>
          <p:nvPr>
            <p:ph type="subTitle" idx="3"/>
          </p:nvPr>
        </p:nvSpPr>
        <p:spPr>
          <a:xfrm>
            <a:off x="7880826" y="4535160"/>
            <a:ext cx="1704000" cy="451200"/>
          </a:xfrm>
          <a:prstGeom prst="rect">
            <a:avLst/>
          </a:prstGeom>
        </p:spPr>
        <p:txBody>
          <a:bodyPr spcFirstLastPara="1" vert="horz" wrap="square" lIns="0" tIns="121900" rIns="121900" bIns="121900" rtlCol="0" anchor="t" anchorCtr="0">
            <a:noAutofit/>
          </a:bodyPr>
          <a:lstStyle/>
          <a:p>
            <a:pPr marL="0" indent="0">
              <a:lnSpc>
                <a:spcPct val="114000"/>
              </a:lnSpc>
            </a:pP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Применение макросов в </a:t>
            </a:r>
            <a:r>
              <a:rPr lang="en-US" sz="1200" dirty="0">
                <a:effectLst/>
                <a:latin typeface="IBM Plex Sans" panose="020B0503050203000203" pitchFamily="34" charset="0"/>
                <a:ea typeface="Times New Roman" panose="02020603050405020304" pitchFamily="18" charset="0"/>
                <a:cs typeface="Times New Roman" panose="02020603050405020304" pitchFamily="18" charset="0"/>
              </a:rPr>
              <a:t>MS Excel</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Разработка макросов</a:t>
            </a:r>
            <a:endParaRPr sz="1200" dirty="0">
              <a:latin typeface="IBM Plex Sans" panose="020B0503050203000203" pitchFamily="34" charset="0"/>
              <a:sym typeface="IBM Plex Sans"/>
            </a:endParaRPr>
          </a:p>
        </p:txBody>
      </p:sp>
      <p:sp>
        <p:nvSpPr>
          <p:cNvPr id="274" name="Google Shape;274;p48"/>
          <p:cNvSpPr txBox="1">
            <a:spLocks noGrp="1"/>
          </p:cNvSpPr>
          <p:nvPr>
            <p:ph type="subTitle" idx="4"/>
          </p:nvPr>
        </p:nvSpPr>
        <p:spPr>
          <a:xfrm>
            <a:off x="7885599" y="2185282"/>
            <a:ext cx="1575851" cy="451196"/>
          </a:xfrm>
          <a:prstGeom prst="rect">
            <a:avLst/>
          </a:prstGeom>
        </p:spPr>
        <p:txBody>
          <a:bodyPr spcFirstLastPara="1" vert="horz" wrap="square" lIns="0" tIns="121900" rIns="121900" bIns="121900" rtlCol="0" anchor="ctr" anchorCtr="0">
            <a:noAutofit/>
          </a:bodyPr>
          <a:lstStyle/>
          <a:p>
            <a:pPr marL="0" indent="0">
              <a:lnSpc>
                <a:spcPct val="114000"/>
              </a:lnSpc>
            </a:pPr>
            <a:r>
              <a:rPr lang="ru-RU" sz="1200" dirty="0">
                <a:latin typeface="IBM Plex Sans"/>
                <a:ea typeface="IBM Plex Sans"/>
                <a:cs typeface="IBM Plex Sans"/>
                <a:sym typeface="IBM Plex Sans"/>
              </a:rPr>
              <a:t>Анализ данных. Часть1.</a:t>
            </a:r>
            <a:endParaRPr sz="1200" dirty="0">
              <a:latin typeface="IBM Plex Sans"/>
              <a:ea typeface="IBM Plex Sans"/>
              <a:cs typeface="IBM Plex Sans"/>
              <a:sym typeface="IBM Plex Sans"/>
            </a:endParaRPr>
          </a:p>
          <a:p>
            <a:pPr marL="0" indent="0">
              <a:lnSpc>
                <a:spcPct val="114000"/>
              </a:lnSpc>
            </a:pPr>
            <a:endParaRPr dirty="0">
              <a:latin typeface="IBM Plex Sans"/>
              <a:ea typeface="IBM Plex Sans"/>
              <a:cs typeface="IBM Plex Sans"/>
              <a:sym typeface="IBM Plex Sans"/>
            </a:endParaRPr>
          </a:p>
        </p:txBody>
      </p:sp>
      <p:sp>
        <p:nvSpPr>
          <p:cNvPr id="275" name="Google Shape;275;p48"/>
          <p:cNvSpPr txBox="1">
            <a:spLocks noGrp="1"/>
          </p:cNvSpPr>
          <p:nvPr>
            <p:ph type="title"/>
          </p:nvPr>
        </p:nvSpPr>
        <p:spPr>
          <a:xfrm>
            <a:off x="720000" y="960000"/>
            <a:ext cx="10753600" cy="427200"/>
          </a:xfrm>
          <a:prstGeom prst="rect">
            <a:avLst/>
          </a:prstGeom>
        </p:spPr>
        <p:txBody>
          <a:bodyPr spcFirstLastPara="1" vert="horz" wrap="square" lIns="0" tIns="0" rIns="0" bIns="0" rtlCol="0" anchor="t" anchorCtr="0">
            <a:noAutofit/>
          </a:bodyPr>
          <a:lstStyle/>
          <a:p>
            <a:r>
              <a:rPr lang="ru" dirty="0"/>
              <a:t>План курса</a:t>
            </a:r>
            <a:r>
              <a:rPr lang="ru-RU" dirty="0"/>
              <a:t> «Электронные таблицы в аналитике»</a:t>
            </a:r>
            <a:endParaRPr dirty="0"/>
          </a:p>
        </p:txBody>
      </p:sp>
      <p:sp>
        <p:nvSpPr>
          <p:cNvPr id="276" name="Google Shape;276;p48"/>
          <p:cNvSpPr txBox="1">
            <a:spLocks noGrp="1"/>
          </p:cNvSpPr>
          <p:nvPr>
            <p:ph type="subTitle" idx="24"/>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cxnSp>
        <p:nvCxnSpPr>
          <p:cNvPr id="277" name="Google Shape;277;p48"/>
          <p:cNvCxnSpPr>
            <a:cxnSpLocks/>
            <a:stCxn id="278" idx="4"/>
            <a:endCxn id="279" idx="0"/>
          </p:cNvCxnSpPr>
          <p:nvPr/>
        </p:nvCxnSpPr>
        <p:spPr>
          <a:xfrm>
            <a:off x="7552956" y="3308263"/>
            <a:ext cx="0" cy="375999"/>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48"/>
          <p:cNvCxnSpPr>
            <a:stCxn id="279" idx="4"/>
            <a:endCxn id="281" idx="0"/>
          </p:cNvCxnSpPr>
          <p:nvPr/>
        </p:nvCxnSpPr>
        <p:spPr>
          <a:xfrm>
            <a:off x="7552956" y="4153062"/>
            <a:ext cx="0" cy="364498"/>
          </a:xfrm>
          <a:prstGeom prst="straightConnector1">
            <a:avLst/>
          </a:prstGeom>
          <a:noFill/>
          <a:ln w="19050" cap="flat" cmpd="sng">
            <a:solidFill>
              <a:schemeClr val="lt2"/>
            </a:solidFill>
            <a:prstDash val="solid"/>
            <a:round/>
            <a:headEnd type="none" w="med" len="med"/>
            <a:tailEnd type="none" w="med" len="med"/>
          </a:ln>
        </p:spPr>
      </p:cxnSp>
      <p:sp>
        <p:nvSpPr>
          <p:cNvPr id="284" name="Google Shape;284;p48"/>
          <p:cNvSpPr txBox="1">
            <a:spLocks noGrp="1"/>
          </p:cNvSpPr>
          <p:nvPr>
            <p:ph type="subTitle" idx="1"/>
          </p:nvPr>
        </p:nvSpPr>
        <p:spPr>
          <a:xfrm>
            <a:off x="7880826" y="2826765"/>
            <a:ext cx="1390993" cy="451200"/>
          </a:xfrm>
          <a:prstGeom prst="rect">
            <a:avLst/>
          </a:prstGeom>
        </p:spPr>
        <p:txBody>
          <a:bodyPr spcFirstLastPara="1" vert="horz" wrap="square" lIns="0" tIns="121900" rIns="121900" bIns="121900" rtlCol="0" anchor="t" anchorCtr="0">
            <a:noAutofit/>
          </a:bodyPr>
          <a:lstStyle/>
          <a:p>
            <a:pPr marL="0" indent="0">
              <a:lnSpc>
                <a:spcPct val="114000"/>
              </a:lnSpc>
            </a:pPr>
            <a:r>
              <a:rPr lang="ru-RU" sz="1200" dirty="0">
                <a:latin typeface="IBM Plex Sans"/>
                <a:ea typeface="IBM Plex Sans"/>
                <a:cs typeface="IBM Plex Sans"/>
                <a:sym typeface="IBM Plex Sans"/>
              </a:rPr>
              <a:t>Анализ данных. Часть 2</a:t>
            </a:r>
            <a:endParaRPr sz="1200" dirty="0">
              <a:latin typeface="IBM Plex Sans"/>
              <a:ea typeface="IBM Plex Sans"/>
              <a:cs typeface="IBM Plex Sans"/>
              <a:sym typeface="IBM Plex Sans"/>
            </a:endParaRPr>
          </a:p>
        </p:txBody>
      </p:sp>
      <p:sp>
        <p:nvSpPr>
          <p:cNvPr id="278" name="Google Shape;278;p48"/>
          <p:cNvSpPr/>
          <p:nvPr/>
        </p:nvSpPr>
        <p:spPr>
          <a:xfrm>
            <a:off x="7318556" y="2839463"/>
            <a:ext cx="468800" cy="468800"/>
          </a:xfrm>
          <a:prstGeom prst="ellipse">
            <a:avLst/>
          </a:prstGeom>
          <a:no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algn="ctr"/>
            <a:r>
              <a:rPr lang="ru" sz="1333" dirty="0">
                <a:solidFill>
                  <a:schemeClr val="lt2"/>
                </a:solidFill>
                <a:latin typeface="IBM Plex Sans"/>
                <a:ea typeface="IBM Plex Sans"/>
                <a:cs typeface="IBM Plex Sans"/>
                <a:sym typeface="IBM Plex Sans"/>
              </a:rPr>
              <a:t>5</a:t>
            </a:r>
            <a:endParaRPr sz="1333" dirty="0">
              <a:solidFill>
                <a:schemeClr val="lt2"/>
              </a:solidFill>
              <a:latin typeface="IBM Plex Sans"/>
              <a:ea typeface="IBM Plex Sans"/>
              <a:cs typeface="IBM Plex Sans"/>
              <a:sym typeface="IBM Plex Sans"/>
            </a:endParaRPr>
          </a:p>
        </p:txBody>
      </p:sp>
      <p:sp>
        <p:nvSpPr>
          <p:cNvPr id="279" name="Google Shape;279;p48"/>
          <p:cNvSpPr/>
          <p:nvPr/>
        </p:nvSpPr>
        <p:spPr>
          <a:xfrm>
            <a:off x="7318556" y="3684262"/>
            <a:ext cx="468800" cy="468800"/>
          </a:xfrm>
          <a:prstGeom prst="ellipse">
            <a:avLst/>
          </a:prstGeom>
          <a:no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algn="ctr"/>
            <a:r>
              <a:rPr lang="ru" sz="1333" dirty="0">
                <a:solidFill>
                  <a:schemeClr val="lt2"/>
                </a:solidFill>
                <a:latin typeface="IBM Plex Sans"/>
                <a:ea typeface="IBM Plex Sans"/>
                <a:cs typeface="IBM Plex Sans"/>
                <a:sym typeface="IBM Plex Sans"/>
              </a:rPr>
              <a:t>6</a:t>
            </a:r>
            <a:endParaRPr sz="1333" dirty="0">
              <a:solidFill>
                <a:schemeClr val="lt2"/>
              </a:solidFill>
              <a:latin typeface="IBM Plex Sans"/>
              <a:ea typeface="IBM Plex Sans"/>
              <a:cs typeface="IBM Plex Sans"/>
              <a:sym typeface="IBM Plex Sans"/>
            </a:endParaRPr>
          </a:p>
        </p:txBody>
      </p:sp>
      <p:sp>
        <p:nvSpPr>
          <p:cNvPr id="281" name="Google Shape;281;p48"/>
          <p:cNvSpPr/>
          <p:nvPr/>
        </p:nvSpPr>
        <p:spPr>
          <a:xfrm>
            <a:off x="7318556" y="4517560"/>
            <a:ext cx="468800" cy="4688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algn="ctr"/>
            <a:r>
              <a:rPr lang="ru" sz="1333">
                <a:solidFill>
                  <a:schemeClr val="lt2"/>
                </a:solidFill>
                <a:latin typeface="IBM Plex Sans"/>
                <a:ea typeface="IBM Plex Sans"/>
                <a:cs typeface="IBM Plex Sans"/>
                <a:sym typeface="IBM Plex Sans"/>
              </a:rPr>
              <a:t>7</a:t>
            </a:r>
            <a:endParaRPr sz="1333">
              <a:solidFill>
                <a:schemeClr val="lt2"/>
              </a:solidFill>
              <a:latin typeface="IBM Plex Sans"/>
              <a:ea typeface="IBM Plex Sans"/>
              <a:cs typeface="IBM Plex Sans"/>
              <a:sym typeface="IBM Plex Sans"/>
            </a:endParaRPr>
          </a:p>
        </p:txBody>
      </p:sp>
      <p:sp>
        <p:nvSpPr>
          <p:cNvPr id="285" name="Google Shape;285;p48"/>
          <p:cNvSpPr txBox="1">
            <a:spLocks noGrp="1"/>
          </p:cNvSpPr>
          <p:nvPr>
            <p:ph type="subTitle" idx="2"/>
          </p:nvPr>
        </p:nvSpPr>
        <p:spPr>
          <a:xfrm>
            <a:off x="7880826" y="3697642"/>
            <a:ext cx="1704000" cy="451200"/>
          </a:xfrm>
          <a:prstGeom prst="rect">
            <a:avLst/>
          </a:prstGeom>
        </p:spPr>
        <p:txBody>
          <a:bodyPr spcFirstLastPara="1" vert="horz" wrap="square" lIns="0" tIns="121900" rIns="121900" bIns="121900" rtlCol="0" anchor="t" anchorCtr="0">
            <a:noAutofit/>
          </a:bodyPr>
          <a:lstStyle/>
          <a:p>
            <a:pPr marL="0" indent="0">
              <a:lnSpc>
                <a:spcPct val="114000"/>
              </a:lnSpc>
            </a:pP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Анализ «что если». Надстройки </a:t>
            </a:r>
            <a:r>
              <a:rPr lang="en-US" sz="1200" dirty="0">
                <a:effectLst/>
                <a:latin typeface="IBM Plex Sans" panose="020B0503050203000203" pitchFamily="34" charset="0"/>
                <a:ea typeface="Times New Roman" panose="02020603050405020304" pitchFamily="18" charset="0"/>
                <a:cs typeface="Times New Roman" panose="02020603050405020304" pitchFamily="18" charset="0"/>
              </a:rPr>
              <a:t>MS Excel</a:t>
            </a:r>
            <a:endParaRPr sz="1200" dirty="0">
              <a:solidFill>
                <a:schemeClr val="lt2"/>
              </a:solidFill>
              <a:latin typeface="IBM Plex Sans"/>
              <a:ea typeface="IBM Plex Sans"/>
              <a:cs typeface="IBM Plex Sans"/>
              <a:sym typeface="IBM Plex Sans"/>
            </a:endParaRPr>
          </a:p>
        </p:txBody>
      </p:sp>
      <p:sp>
        <p:nvSpPr>
          <p:cNvPr id="286" name="Google Shape;286;p48"/>
          <p:cNvSpPr txBox="1">
            <a:spLocks noGrp="1"/>
          </p:cNvSpPr>
          <p:nvPr>
            <p:ph type="subTitle" idx="3"/>
          </p:nvPr>
        </p:nvSpPr>
        <p:spPr>
          <a:xfrm>
            <a:off x="1282258" y="4664639"/>
            <a:ext cx="1704000" cy="451200"/>
          </a:xfrm>
          <a:prstGeom prst="rect">
            <a:avLst/>
          </a:prstGeom>
        </p:spPr>
        <p:txBody>
          <a:bodyPr spcFirstLastPara="1" vert="horz" wrap="square" lIns="0" tIns="121900" rIns="121900" bIns="121900" rtlCol="0" anchor="ctr" anchorCtr="0">
            <a:noAutofit/>
          </a:bodyPr>
          <a:lstStyle/>
          <a:p>
            <a:pPr marL="0" indent="0">
              <a:lnSpc>
                <a:spcPct val="114000"/>
              </a:lnSpc>
            </a:pPr>
            <a:r>
              <a:rPr lang="ru-RU" sz="1200" dirty="0">
                <a:latin typeface="IBM Plex Sans"/>
                <a:ea typeface="IBM Plex Sans"/>
                <a:cs typeface="IBM Plex Sans"/>
                <a:sym typeface="IBM Plex Sans"/>
              </a:rPr>
              <a:t>Инструменты визуализации в </a:t>
            </a:r>
            <a:r>
              <a:rPr lang="en-US" sz="1200" dirty="0">
                <a:latin typeface="IBM Plex Sans"/>
                <a:ea typeface="IBM Plex Sans"/>
                <a:cs typeface="IBM Plex Sans"/>
                <a:sym typeface="IBM Plex Sans"/>
              </a:rPr>
              <a:t>MS </a:t>
            </a:r>
            <a:r>
              <a:rPr lang="en-US" sz="1200" dirty="0"/>
              <a:t>Excel</a:t>
            </a:r>
            <a:r>
              <a:rPr lang="ru-RU" sz="1200" dirty="0">
                <a:latin typeface="IBM Plex Sans" panose="020B0503050203000203" pitchFamily="34" charset="0"/>
                <a:cs typeface="Times New Roman" panose="02020603050405020304" pitchFamily="18" charset="0"/>
              </a:rPr>
              <a:t>. Э</a:t>
            </a:r>
            <a:r>
              <a:rPr lang="ru-RU" sz="1200" dirty="0">
                <a:latin typeface="IBM Plex Sans" panose="020B0503050203000203" pitchFamily="34" charset="0"/>
                <a:ea typeface="Times New Roman" panose="02020603050405020304" pitchFamily="18" charset="0"/>
                <a:cs typeface="Times New Roman" panose="02020603050405020304" pitchFamily="18" charset="0"/>
              </a:rPr>
              <a:t>лементы статистики и прогнозирования.</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14000"/>
              </a:lnSpc>
            </a:pPr>
            <a:endParaRPr sz="1200" dirty="0">
              <a:latin typeface="IBM Plex Sans"/>
              <a:ea typeface="IBM Plex Sans"/>
              <a:cs typeface="IBM Plex Sans"/>
              <a:sym typeface="IBM Plex Sans"/>
            </a:endParaRPr>
          </a:p>
        </p:txBody>
      </p:sp>
      <p:cxnSp>
        <p:nvCxnSpPr>
          <p:cNvPr id="58" name="Google Shape;277;p48">
            <a:extLst>
              <a:ext uri="{FF2B5EF4-FFF2-40B4-BE49-F238E27FC236}">
                <a16:creationId xmlns:a16="http://schemas.microsoft.com/office/drawing/2014/main" id="{3C7AB093-DFA7-B0DA-65F2-056DCEE5BA28}"/>
              </a:ext>
            </a:extLst>
          </p:cNvPr>
          <p:cNvCxnSpPr>
            <a:cxnSpLocks/>
            <a:stCxn id="270" idx="4"/>
            <a:endCxn id="278" idx="0"/>
          </p:cNvCxnSpPr>
          <p:nvPr/>
        </p:nvCxnSpPr>
        <p:spPr>
          <a:xfrm flipH="1">
            <a:off x="7552956" y="2486423"/>
            <a:ext cx="4363" cy="353040"/>
          </a:xfrm>
          <a:prstGeom prst="straightConnector1">
            <a:avLst/>
          </a:prstGeom>
          <a:noFill/>
          <a:ln w="19050" cap="flat" cmpd="sng">
            <a:solidFill>
              <a:schemeClr val="lt2"/>
            </a:solidFill>
            <a:prstDash val="solid"/>
            <a:round/>
            <a:headEnd type="none" w="med" len="med"/>
            <a:tailEnd type="none" w="med" len="med"/>
          </a:ln>
        </p:spPr>
      </p:cxnSp>
      <p:sp>
        <p:nvSpPr>
          <p:cNvPr id="24" name="Google Shape;265;p48">
            <a:extLst>
              <a:ext uri="{FF2B5EF4-FFF2-40B4-BE49-F238E27FC236}">
                <a16:creationId xmlns:a16="http://schemas.microsoft.com/office/drawing/2014/main" id="{B003E981-2C75-E291-575E-DBC10B3A6431}"/>
              </a:ext>
            </a:extLst>
          </p:cNvPr>
          <p:cNvSpPr/>
          <p:nvPr/>
        </p:nvSpPr>
        <p:spPr>
          <a:xfrm>
            <a:off x="719987" y="3043029"/>
            <a:ext cx="468800" cy="4688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r>
              <a:rPr lang="ru" sz="1333" dirty="0">
                <a:solidFill>
                  <a:schemeClr val="lt1"/>
                </a:solidFill>
                <a:latin typeface="IBM Plex Sans"/>
                <a:ea typeface="IBM Plex Sans"/>
                <a:cs typeface="IBM Plex Sans"/>
                <a:sym typeface="IBM Plex Sans"/>
              </a:rPr>
              <a:t>2</a:t>
            </a:r>
            <a:endParaRPr sz="1333" dirty="0">
              <a:solidFill>
                <a:schemeClr val="lt1"/>
              </a:solidFill>
              <a:latin typeface="IBM Plex Sans"/>
              <a:ea typeface="IBM Plex Sans"/>
              <a:cs typeface="IBM Plex Sans"/>
              <a:sym typeface="IBM Plex Sans"/>
            </a:endParaRPr>
          </a:p>
        </p:txBody>
      </p:sp>
      <p:cxnSp>
        <p:nvCxnSpPr>
          <p:cNvPr id="30" name="Google Shape;264;p48">
            <a:extLst>
              <a:ext uri="{FF2B5EF4-FFF2-40B4-BE49-F238E27FC236}">
                <a16:creationId xmlns:a16="http://schemas.microsoft.com/office/drawing/2014/main" id="{7615325A-39C2-06A6-3FCE-1E234D41D2F7}"/>
              </a:ext>
            </a:extLst>
          </p:cNvPr>
          <p:cNvCxnSpPr>
            <a:cxnSpLocks/>
            <a:stCxn id="24" idx="4"/>
            <a:endCxn id="25" idx="0"/>
          </p:cNvCxnSpPr>
          <p:nvPr/>
        </p:nvCxnSpPr>
        <p:spPr>
          <a:xfrm flipH="1">
            <a:off x="954367" y="3511829"/>
            <a:ext cx="20" cy="647870"/>
          </a:xfrm>
          <a:prstGeom prst="straightConnector1">
            <a:avLst/>
          </a:prstGeom>
          <a:noFill/>
          <a:ln w="19050" cap="flat" cmpd="sng">
            <a:solidFill>
              <a:schemeClr val="accent2"/>
            </a:solidFill>
            <a:prstDash val="solid"/>
            <a:round/>
            <a:headEnd type="none" w="med" len="med"/>
            <a:tailEnd type="none" w="med" len="med"/>
          </a:ln>
        </p:spPr>
      </p:cxnSp>
      <p:sp>
        <p:nvSpPr>
          <p:cNvPr id="25" name="Google Shape;265;p48">
            <a:extLst>
              <a:ext uri="{FF2B5EF4-FFF2-40B4-BE49-F238E27FC236}">
                <a16:creationId xmlns:a16="http://schemas.microsoft.com/office/drawing/2014/main" id="{D2B0355A-A491-3F73-3342-85DDE302DD71}"/>
              </a:ext>
            </a:extLst>
          </p:cNvPr>
          <p:cNvSpPr/>
          <p:nvPr/>
        </p:nvSpPr>
        <p:spPr>
          <a:xfrm>
            <a:off x="719967" y="4159699"/>
            <a:ext cx="468800" cy="4688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r>
              <a:rPr lang="ru" sz="1333" dirty="0">
                <a:solidFill>
                  <a:schemeClr val="lt1"/>
                </a:solidFill>
                <a:latin typeface="IBM Plex Sans"/>
                <a:ea typeface="IBM Plex Sans"/>
                <a:cs typeface="IBM Plex Sans"/>
                <a:sym typeface="IBM Plex Sans"/>
              </a:rPr>
              <a:t>3</a:t>
            </a:r>
            <a:endParaRPr sz="1333" dirty="0">
              <a:solidFill>
                <a:schemeClr val="lt1"/>
              </a:solidFill>
              <a:latin typeface="IBM Plex Sans"/>
              <a:ea typeface="IBM Plex Sans"/>
              <a:cs typeface="IBM Plex Sans"/>
              <a:sym typeface="IBM Plex Sans"/>
            </a:endParaRPr>
          </a:p>
        </p:txBody>
      </p:sp>
      <p:cxnSp>
        <p:nvCxnSpPr>
          <p:cNvPr id="28" name="Google Shape;264;p48">
            <a:extLst>
              <a:ext uri="{FF2B5EF4-FFF2-40B4-BE49-F238E27FC236}">
                <a16:creationId xmlns:a16="http://schemas.microsoft.com/office/drawing/2014/main" id="{8E1EC8DF-2CDE-4158-2802-9F0852AC83D1}"/>
              </a:ext>
            </a:extLst>
          </p:cNvPr>
          <p:cNvCxnSpPr>
            <a:cxnSpLocks/>
            <a:stCxn id="25" idx="4"/>
            <a:endCxn id="270" idx="2"/>
          </p:cNvCxnSpPr>
          <p:nvPr/>
        </p:nvCxnSpPr>
        <p:spPr>
          <a:xfrm rot="5400000" flipH="1" flipV="1">
            <a:off x="2950446" y="260348"/>
            <a:ext cx="2372072" cy="6364230"/>
          </a:xfrm>
          <a:prstGeom prst="bentConnector4">
            <a:avLst>
              <a:gd name="adj1" fmla="val -35821"/>
              <a:gd name="adj2" fmla="val 5184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2215971"/>
            <a:ext cx="5055215" cy="4319644"/>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2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Задача: </a:t>
            </a: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выделить фамилии студентов, которые получили оценки «</a:t>
            </a:r>
            <a:r>
              <a:rPr lang="en-US"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p>
          <a:p>
            <a:pPr>
              <a:lnSpc>
                <a:spcPct val="115000"/>
              </a:lnSpc>
              <a:spcBef>
                <a:spcPts val="500"/>
              </a:spcBef>
              <a:spcAft>
                <a:spcPts val="1000"/>
              </a:spcAft>
            </a:pPr>
            <a:endPar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Выделить диапазон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14 - ячейки с именами студентов. </a:t>
            </a:r>
          </a:p>
          <a:p>
            <a:pPr marL="342900" indent="-342900">
              <a:lnSpc>
                <a:spcPct val="115000"/>
              </a:lnSpc>
              <a:spcBef>
                <a:spcPts val="500"/>
              </a:spcBef>
              <a:spcAft>
                <a:spcPts val="1000"/>
              </a:spcAft>
              <a:buAutoNum type="arabicParenR"/>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В</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 вкладке «Условное форматирование» выбрать команду «Создать правило» и в диалоговом окне указать «Использовать формулу для определения форматируемых ячеек». </a:t>
            </a:r>
          </a:p>
          <a:p>
            <a:pPr marL="342900" indent="-342900">
              <a:lnSpc>
                <a:spcPct val="115000"/>
              </a:lnSpc>
              <a:spcBef>
                <a:spcPts val="500"/>
              </a:spcBef>
              <a:spcAft>
                <a:spcPts val="1000"/>
              </a:spcAft>
              <a:buAutoNum type="arabicParenR"/>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формуле указать, условие, которое должно быть истинным: сравнение балла из ячейки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 со значением 60 из ячейки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7. Для С3 нужна относительная ссылка, чтобы для каждой строки проверялось свое значение балла.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$7 – абсолютная ссылка, чтобы сопоставление происходило именно со значением из этой ячейки. Формула:</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С3&lt;$</a:t>
            </a:r>
            <a:r>
              <a:rPr lang="en-US" sz="12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$7</a:t>
            </a:r>
            <a:endParaRPr lang="ru-RU" sz="1200" i="1"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4)</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Задать цвет в формате, например светло-красный.</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8855877"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Форматирование при условии, заданном формулой</a:t>
            </a: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4">
            <a:alphaModFix/>
          </a:blip>
          <a:stretch>
            <a:fillRect/>
          </a:stretch>
        </p:blipFill>
        <p:spPr>
          <a:xfrm>
            <a:off x="720000" y="1285321"/>
            <a:ext cx="905800" cy="930650"/>
          </a:xfrm>
          <a:prstGeom prst="rect">
            <a:avLst/>
          </a:prstGeom>
          <a:noFill/>
          <a:ln>
            <a:noFill/>
          </a:ln>
        </p:spPr>
      </p:pic>
      <p:pic>
        <p:nvPicPr>
          <p:cNvPr id="12" name="Рисунок 11">
            <a:extLst>
              <a:ext uri="{FF2B5EF4-FFF2-40B4-BE49-F238E27FC236}">
                <a16:creationId xmlns:a16="http://schemas.microsoft.com/office/drawing/2014/main" id="{5AF2E77B-C734-1CFA-6468-3A543A89BD08}"/>
              </a:ext>
            </a:extLst>
          </p:cNvPr>
          <p:cNvPicPr>
            <a:picLocks noChangeAspect="1"/>
          </p:cNvPicPr>
          <p:nvPr/>
        </p:nvPicPr>
        <p:blipFill>
          <a:blip r:embed="rId5"/>
          <a:stretch>
            <a:fillRect/>
          </a:stretch>
        </p:blipFill>
        <p:spPr>
          <a:xfrm>
            <a:off x="5856000" y="2022434"/>
            <a:ext cx="6152515" cy="3049270"/>
          </a:xfrm>
          <a:prstGeom prst="rect">
            <a:avLst/>
          </a:prstGeom>
        </p:spPr>
      </p:pic>
    </p:spTree>
    <p:extLst>
      <p:ext uri="{BB962C8B-B14F-4D97-AF65-F5344CB8AC3E}">
        <p14:creationId xmlns:p14="http://schemas.microsoft.com/office/powerpoint/2010/main" val="326182004"/>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1625800" y="2379905"/>
            <a:ext cx="4783653" cy="404726"/>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Результат:</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F1C2FD0-DDB9-9619-9D11-282CF85ABB06}"/>
              </a:ext>
            </a:extLst>
          </p:cNvPr>
          <p:cNvSpPr txBox="1"/>
          <p:nvPr/>
        </p:nvSpPr>
        <p:spPr>
          <a:xfrm>
            <a:off x="1645368" y="1396447"/>
            <a:ext cx="8855877" cy="389850"/>
          </a:xfrm>
          <a:prstGeom prst="rect">
            <a:avLst/>
          </a:prstGeom>
          <a:noFill/>
        </p:spPr>
        <p:txBody>
          <a:bodyPr wrap="square">
            <a:spAutoFit/>
          </a:bodyPr>
          <a:lstStyle/>
          <a:p>
            <a:pPr marL="33866">
              <a:lnSpc>
                <a:spcPct val="115000"/>
              </a:lnSpc>
              <a:buClr>
                <a:schemeClr val="dk1"/>
              </a:buClr>
              <a:buSzPts val="1200"/>
            </a:pPr>
            <a:r>
              <a:rPr lang="ru-RU" sz="1800" dirty="0">
                <a:latin typeface="IBM Plex Sans SemiBold" panose="020B0703050203000203" pitchFamily="34" charset="0"/>
              </a:rPr>
              <a:t>Форматирование при условии, заданном формулой</a:t>
            </a:r>
          </a:p>
        </p:txBody>
      </p:sp>
      <p:pic>
        <p:nvPicPr>
          <p:cNvPr id="11" name="Google Shape;984;p98">
            <a:extLst>
              <a:ext uri="{FF2B5EF4-FFF2-40B4-BE49-F238E27FC236}">
                <a16:creationId xmlns:a16="http://schemas.microsoft.com/office/drawing/2014/main" id="{95CB0D93-1D5A-6A8A-C88A-7796F8370713}"/>
              </a:ext>
            </a:extLst>
          </p:cNvPr>
          <p:cNvPicPr preferRelativeResize="0"/>
          <p:nvPr/>
        </p:nvPicPr>
        <p:blipFill>
          <a:blip r:embed="rId3">
            <a:alphaModFix/>
          </a:blip>
          <a:stretch>
            <a:fillRect/>
          </a:stretch>
        </p:blipFill>
        <p:spPr>
          <a:xfrm>
            <a:off x="720000" y="1285321"/>
            <a:ext cx="905800" cy="930650"/>
          </a:xfrm>
          <a:prstGeom prst="rect">
            <a:avLst/>
          </a:prstGeom>
          <a:noFill/>
          <a:ln>
            <a:noFill/>
          </a:ln>
        </p:spPr>
      </p:pic>
      <p:pic>
        <p:nvPicPr>
          <p:cNvPr id="9" name="Рисунок 8">
            <a:extLst>
              <a:ext uri="{FF2B5EF4-FFF2-40B4-BE49-F238E27FC236}">
                <a16:creationId xmlns:a16="http://schemas.microsoft.com/office/drawing/2014/main" id="{F90B8D69-6CB6-EF81-04CF-674390F96189}"/>
              </a:ext>
            </a:extLst>
          </p:cNvPr>
          <p:cNvPicPr>
            <a:picLocks noChangeAspect="1"/>
          </p:cNvPicPr>
          <p:nvPr/>
        </p:nvPicPr>
        <p:blipFill>
          <a:blip r:embed="rId4"/>
          <a:stretch>
            <a:fillRect/>
          </a:stretch>
        </p:blipFill>
        <p:spPr>
          <a:xfrm>
            <a:off x="1972332" y="2721248"/>
            <a:ext cx="8247335" cy="3266077"/>
          </a:xfrm>
          <a:prstGeom prst="rect">
            <a:avLst/>
          </a:prstGeom>
        </p:spPr>
      </p:pic>
    </p:spTree>
    <p:extLst>
      <p:ext uri="{BB962C8B-B14F-4D97-AF65-F5344CB8AC3E}">
        <p14:creationId xmlns:p14="http://schemas.microsoft.com/office/powerpoint/2010/main" val="2130247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1. Экзамен.</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670905" y="2081698"/>
            <a:ext cx="10520219" cy="1906676"/>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Вывод</a:t>
            </a:r>
          </a:p>
          <a:p>
            <a:pPr marL="33866">
              <a:lnSpc>
                <a:spcPct val="115000"/>
              </a:lnSpc>
              <a:buClr>
                <a:schemeClr val="dk1"/>
              </a:buClr>
              <a:buSzPts val="1200"/>
            </a:pPr>
            <a:endParaRPr lang="ru-RU" sz="1400" dirty="0">
              <a:latin typeface="IBM Plex Sans SemiBold" panose="020B0703050203000203" pitchFamily="34" charset="0"/>
            </a:endParaRPr>
          </a:p>
          <a:p>
            <a:pPr marL="33866">
              <a:lnSpc>
                <a:spcPct val="115000"/>
              </a:lnSpc>
              <a:buClr>
                <a:schemeClr val="dk1"/>
              </a:buClr>
              <a:buSzPts val="1200"/>
            </a:pPr>
            <a:r>
              <a:rPr lang="ru-RU" sz="1400" dirty="0">
                <a:latin typeface="IBM Plex Sans" panose="020B0503050203000203" pitchFamily="34" charset="0"/>
              </a:rPr>
              <a:t>Условное форматирование позволяет выделять данные, которые требуют внимания и производить визуальный анализ рядов данных благодаря цветовым шкалам, значкам и гистограммам.</a:t>
            </a:r>
          </a:p>
          <a:p>
            <a:pPr>
              <a:lnSpc>
                <a:spcPct val="115000"/>
              </a:lnSpc>
              <a:spcBef>
                <a:spcPts val="500"/>
              </a:spcBef>
              <a:spcAft>
                <a:spcPts val="1000"/>
              </a:spcAft>
            </a:pPr>
            <a:endPar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Google Shape;976;p97">
            <a:extLst>
              <a:ext uri="{FF2B5EF4-FFF2-40B4-BE49-F238E27FC236}">
                <a16:creationId xmlns:a16="http://schemas.microsoft.com/office/drawing/2014/main" id="{613D4993-7359-1D46-13C2-8D89F9A00ABB}"/>
              </a:ext>
            </a:extLst>
          </p:cNvPr>
          <p:cNvPicPr preferRelativeResize="0"/>
          <p:nvPr/>
        </p:nvPicPr>
        <p:blipFill>
          <a:blip r:embed="rId3">
            <a:alphaModFix/>
          </a:blip>
          <a:stretch>
            <a:fillRect/>
          </a:stretch>
        </p:blipFill>
        <p:spPr>
          <a:xfrm>
            <a:off x="8462513" y="4459858"/>
            <a:ext cx="3009487" cy="1843200"/>
          </a:xfrm>
          <a:prstGeom prst="rect">
            <a:avLst/>
          </a:prstGeom>
          <a:noFill/>
          <a:ln>
            <a:noFill/>
          </a:ln>
        </p:spPr>
      </p:pic>
    </p:spTree>
    <p:extLst>
      <p:ext uri="{BB962C8B-B14F-4D97-AF65-F5344CB8AC3E}">
        <p14:creationId xmlns:p14="http://schemas.microsoft.com/office/powerpoint/2010/main" val="2664481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87377" y="1727600"/>
            <a:ext cx="5136000" cy="3402800"/>
          </a:xfrm>
          <a:prstGeom prst="rect">
            <a:avLst/>
          </a:prstGeom>
        </p:spPr>
        <p:txBody>
          <a:bodyPr spcFirstLastPara="1" vert="horz" wrap="square" lIns="0" tIns="121900" rIns="121900" bIns="121900" rtlCol="0" anchor="ctr" anchorCtr="0">
            <a:noAutofit/>
          </a:bodyPr>
          <a:lstStyle/>
          <a:p>
            <a:pPr>
              <a:lnSpc>
                <a:spcPct val="100000"/>
              </a:lnSpc>
            </a:pPr>
            <a:r>
              <a:rPr lang="ru-RU" sz="3600" dirty="0">
                <a:effectLst/>
                <a:latin typeface="IBM Plex Sans SemiBold" panose="020B0703050203000203" pitchFamily="34" charset="0"/>
                <a:ea typeface="Times New Roman" panose="02020603050405020304" pitchFamily="18" charset="0"/>
                <a:cs typeface="Times New Roman" panose="02020603050405020304" pitchFamily="18" charset="0"/>
              </a:rPr>
              <a:t>Диаграммы и их элементы.</a:t>
            </a:r>
            <a:endParaRPr sz="3600" dirty="0">
              <a:latin typeface="IBM Plex Sans SemiBold" panose="020B0703050203000203" pitchFamily="34" charset="0"/>
            </a:endParaRPr>
          </a:p>
        </p:txBody>
      </p:sp>
      <p:sp>
        <p:nvSpPr>
          <p:cNvPr id="6" name="Google Shape;276;p48">
            <a:extLst>
              <a:ext uri="{FF2B5EF4-FFF2-40B4-BE49-F238E27FC236}">
                <a16:creationId xmlns:a16="http://schemas.microsoft.com/office/drawing/2014/main" id="{003F3AB2-377A-B0F2-7269-8577CFD3F14E}"/>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429834"/>
            <a:ext cx="10752000" cy="4320000"/>
          </a:xfrm>
          <a:prstGeom prst="rect">
            <a:avLst/>
          </a:prstGeom>
        </p:spPr>
        <p:txBody>
          <a:bodyPr spcFirstLastPara="1" vert="horz" wrap="square" lIns="0" tIns="0" rIns="0" bIns="0" rtlCol="0" anchor="t" anchorCtr="0">
            <a:noAutofit/>
          </a:bodyPr>
          <a:lstStyle/>
          <a:p>
            <a:pPr marL="0" indent="0">
              <a:lnSpc>
                <a:spcPct val="115000"/>
              </a:lnSpc>
            </a:pPr>
            <a:endParaRPr lang="ru-RU"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800" b="1" dirty="0">
                <a:effectLst/>
                <a:latin typeface="IBM Plex Sans" panose="020B0503050203000203" pitchFamily="34" charset="0"/>
                <a:ea typeface="Times New Roman" panose="02020603050405020304" pitchFamily="18" charset="0"/>
                <a:cs typeface="Times New Roman" panose="02020603050405020304" pitchFamily="18" charset="0"/>
              </a:rPr>
              <a:t>Диаграммы</a:t>
            </a:r>
            <a:r>
              <a:rPr lang="ru-RU" sz="1800" dirty="0">
                <a:effectLst/>
                <a:latin typeface="IBM Plex Sans" panose="020B0503050203000203" pitchFamily="34" charset="0"/>
                <a:ea typeface="Times New Roman" panose="02020603050405020304" pitchFamily="18" charset="0"/>
                <a:cs typeface="Times New Roman" panose="02020603050405020304" pitchFamily="18" charset="0"/>
              </a:rPr>
              <a:t> – средство наглядного представления информации, заданной в виде таблицы данных. </a:t>
            </a:r>
          </a:p>
          <a:p>
            <a:pPr marL="0" indent="0">
              <a:lnSpc>
                <a:spcPct val="115000"/>
              </a:lnSpc>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800" dirty="0">
                <a:effectLst/>
                <a:latin typeface="IBM Plex Sans" panose="020B0503050203000203" pitchFamily="34" charset="0"/>
                <a:ea typeface="Times New Roman" panose="02020603050405020304" pitchFamily="18" charset="0"/>
                <a:cs typeface="Times New Roman" panose="02020603050405020304" pitchFamily="18" charset="0"/>
              </a:rPr>
              <a:t>Этот инструмент визуализации позволяет графически представить числовые данные так, чтобы можно было с одного взгляда оценить взаимосвязи между отдельными значениями, отметить существующие различия и выявить тенденции в динамике бизнес-процесса. </a:t>
            </a:r>
          </a:p>
          <a:p>
            <a:pPr marL="0" indent="0">
              <a:lnSpc>
                <a:spcPct val="115000"/>
              </a:lnSpc>
            </a:pPr>
            <a:endParaRPr lang="ru-RU" sz="1800" dirty="0">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800" dirty="0">
                <a:effectLst/>
                <a:latin typeface="IBM Plex Sans" panose="020B0503050203000203" pitchFamily="34" charset="0"/>
                <a:ea typeface="Times New Roman" panose="02020603050405020304" pitchFamily="18" charset="0"/>
                <a:cs typeface="Times New Roman" panose="02020603050405020304" pitchFamily="18" charset="0"/>
              </a:rPr>
              <a:t>Например, с помощью диаграммы можно выявить периоды увеличения спроса на товар, сравнить цены на сырье у разных поставщиков и многое другое.</a:t>
            </a: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3644799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429834"/>
            <a:ext cx="10752000" cy="4320000"/>
          </a:xfrm>
          <a:prstGeom prst="rect">
            <a:avLst/>
          </a:prstGeom>
        </p:spPr>
        <p:txBody>
          <a:bodyPr spcFirstLastPara="1" vert="horz" wrap="square" lIns="0" tIns="0" rIns="0" bIns="0" rtlCol="0" anchor="t" anchorCtr="0">
            <a:noAutofit/>
          </a:bodyPr>
          <a:lstStyle/>
          <a:p>
            <a:pPr marL="0" indent="0">
              <a:lnSpc>
                <a:spcPct val="115000"/>
              </a:lnSpc>
            </a:pPr>
            <a:endParaRPr lang="ru-RU"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Чтобы создать диаграмму, необходимо иметь некоторый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набор числовых данных</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Эти данные должны храниться в ячейках рабочего листа.</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 это, по сути,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объект</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создаваемый Excel. Этот объект создается из одного или нескольких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рядов данных</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которые представляются в графическом виде. Как именно они будут представлены графически, зависит от выбранного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типа диаграммы</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Данные для каждого ряда хранятся в отдельном столбце или строке. </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Каждая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точка</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 линии графика определяется по значению, которое находится в отдельной ячейке и представляется маркером. Для линий можно задать разную толщину, цвет или использовать различные маркеры (кружочки, звездочки, квадратики и т.п.). </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3733919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036993" y="3334757"/>
            <a:ext cx="4846180" cy="4320000"/>
          </a:xfrm>
          <a:prstGeom prst="rect">
            <a:avLst/>
          </a:prstGeom>
        </p:spPr>
        <p:txBody>
          <a:bodyPr spcFirstLastPara="1" vert="horz" wrap="square" lIns="0" tIns="0" rIns="0" bIns="0" rtlCol="0" anchor="t" anchorCtr="0">
            <a:noAutofit/>
          </a:bodyPr>
          <a:lstStyle/>
          <a:p>
            <a:pPr marL="0" indent="0">
              <a:lnSpc>
                <a:spcPct val="115000"/>
              </a:lnSpc>
            </a:pPr>
            <a:endParaRPr lang="ru-RU"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Пример</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p>
          <a:p>
            <a:pPr marL="0" indent="0">
              <a:lnSpc>
                <a:spcPct val="115000"/>
              </a:lnSpc>
              <a:spcBef>
                <a:spcPts val="500"/>
              </a:spcBef>
              <a:spcAft>
                <a:spcPts val="1000"/>
              </a:spcAft>
            </a:pPr>
            <a:r>
              <a:rPr lang="ru-RU" sz="1800" dirty="0">
                <a:effectLst/>
                <a:latin typeface="IBM Plex Sans" panose="020B0503050203000203" pitchFamily="34" charset="0"/>
                <a:ea typeface="Times New Roman" panose="02020603050405020304" pitchFamily="18" charset="0"/>
                <a:cs typeface="Times New Roman" panose="02020603050405020304" pitchFamily="18" charset="0"/>
              </a:rPr>
              <a:t>Диаграмма продаж кофейни за год, основанная на ряде данных выручки за каждый месяц.</a:t>
            </a: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C47C1153-8875-050D-9F55-DCD1D8D801D7}"/>
              </a:ext>
            </a:extLst>
          </p:cNvPr>
          <p:cNvPicPr>
            <a:picLocks noChangeAspect="1"/>
          </p:cNvPicPr>
          <p:nvPr/>
        </p:nvPicPr>
        <p:blipFill>
          <a:blip r:embed="rId3"/>
          <a:stretch>
            <a:fillRect/>
          </a:stretch>
        </p:blipFill>
        <p:spPr>
          <a:xfrm>
            <a:off x="477460" y="1745297"/>
            <a:ext cx="6152515" cy="3367405"/>
          </a:xfrm>
          <a:prstGeom prst="rect">
            <a:avLst/>
          </a:prstGeom>
        </p:spPr>
      </p:pic>
    </p:spTree>
    <p:extLst>
      <p:ext uri="{BB962C8B-B14F-4D97-AF65-F5344CB8AC3E}">
        <p14:creationId xmlns:p14="http://schemas.microsoft.com/office/powerpoint/2010/main" val="3033055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816460"/>
            <a:ext cx="10752000" cy="4320000"/>
          </a:xfrm>
          <a:prstGeom prst="rect">
            <a:avLst/>
          </a:prstGeom>
        </p:spPr>
        <p:txBody>
          <a:bodyPr spcFirstLastPara="1" vert="horz" wrap="square" lIns="0" tIns="0" rIns="0" bIns="0" rtlCol="0" anchor="t" anchorCtr="0">
            <a:noAutofit/>
          </a:bodyPr>
          <a:lstStyle/>
          <a:p>
            <a:pPr marL="0" indent="0">
              <a:lnSpc>
                <a:spcPct val="115000"/>
              </a:lnSpc>
            </a:pPr>
            <a:endParaRPr lang="ru-RU"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Диаграммы Excel — динамические:</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связана с данными рабочего листа. Если изменить данные, то диаграмма автоматически обновится в соответствии с новыми значениями. </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После того как диаграмма была создана, всегда можно изменить ее тип, добавить специальные атрибуты форматирования, дополнить ее новым рядом данных, изменить диапазоны, на которые ссылаются существующие ряды данных, а также выполнить другие действия.</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Google Shape;1041;p101">
            <a:extLst>
              <a:ext uri="{FF2B5EF4-FFF2-40B4-BE49-F238E27FC236}">
                <a16:creationId xmlns:a16="http://schemas.microsoft.com/office/drawing/2014/main" id="{169A7422-C740-2848-E318-11ED3311B171}"/>
              </a:ext>
            </a:extLst>
          </p:cNvPr>
          <p:cNvPicPr preferRelativeResize="0"/>
          <p:nvPr/>
        </p:nvPicPr>
        <p:blipFill>
          <a:blip r:embed="rId3">
            <a:alphaModFix/>
          </a:blip>
          <a:stretch>
            <a:fillRect/>
          </a:stretch>
        </p:blipFill>
        <p:spPr>
          <a:xfrm>
            <a:off x="10169986" y="4818960"/>
            <a:ext cx="1215750" cy="1399442"/>
          </a:xfrm>
          <a:prstGeom prst="rect">
            <a:avLst/>
          </a:prstGeom>
          <a:noFill/>
          <a:ln>
            <a:noFill/>
          </a:ln>
        </p:spPr>
      </p:pic>
    </p:spTree>
    <p:extLst>
      <p:ext uri="{BB962C8B-B14F-4D97-AF65-F5344CB8AC3E}">
        <p14:creationId xmlns:p14="http://schemas.microsoft.com/office/powerpoint/2010/main" val="3932530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Варианты расположения диаграмм</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882;p92">
            <a:extLst>
              <a:ext uri="{FF2B5EF4-FFF2-40B4-BE49-F238E27FC236}">
                <a16:creationId xmlns:a16="http://schemas.microsoft.com/office/drawing/2014/main" id="{6E3B1EF8-5140-153C-8D2E-74CEF25C6F2E}"/>
              </a:ext>
            </a:extLst>
          </p:cNvPr>
          <p:cNvSpPr/>
          <p:nvPr/>
        </p:nvSpPr>
        <p:spPr>
          <a:xfrm>
            <a:off x="5395950" y="1606442"/>
            <a:ext cx="1400100" cy="578700"/>
          </a:xfrm>
          <a:prstGeom prst="roundRect">
            <a:avLst>
              <a:gd name="adj" fmla="val 18812"/>
            </a:avLst>
          </a:prstGeom>
          <a:solidFill>
            <a:srgbClr val="AAF0A8"/>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ru" sz="1200" dirty="0">
                <a:solidFill>
                  <a:schemeClr val="dk1"/>
                </a:solidFill>
                <a:latin typeface="IBM Plex Sans"/>
                <a:ea typeface="IBM Plex Sans"/>
                <a:cs typeface="IBM Plex Sans"/>
                <a:sym typeface="IBM Plex Sans"/>
              </a:rPr>
              <a:t>Диаграммы</a:t>
            </a:r>
            <a:endParaRPr sz="1200" dirty="0">
              <a:solidFill>
                <a:schemeClr val="dk1"/>
              </a:solidFill>
              <a:latin typeface="IBM Plex Sans"/>
              <a:ea typeface="IBM Plex Sans"/>
              <a:cs typeface="IBM Plex Sans"/>
              <a:sym typeface="IBM Plex Sans"/>
            </a:endParaRPr>
          </a:p>
        </p:txBody>
      </p:sp>
      <p:sp>
        <p:nvSpPr>
          <p:cNvPr id="9" name="Google Shape;883;p92">
            <a:extLst>
              <a:ext uri="{FF2B5EF4-FFF2-40B4-BE49-F238E27FC236}">
                <a16:creationId xmlns:a16="http://schemas.microsoft.com/office/drawing/2014/main" id="{0EB74F14-6C64-A9C0-EB65-A0D131F76942}"/>
              </a:ext>
            </a:extLst>
          </p:cNvPr>
          <p:cNvSpPr/>
          <p:nvPr/>
        </p:nvSpPr>
        <p:spPr>
          <a:xfrm>
            <a:off x="1105635" y="3223240"/>
            <a:ext cx="1400100" cy="578700"/>
          </a:xfrm>
          <a:prstGeom prst="roundRect">
            <a:avLst>
              <a:gd name="adj" fmla="val 50000"/>
            </a:avLst>
          </a:prstGeom>
          <a:solidFill>
            <a:schemeClr val="lt1"/>
          </a:solidFill>
          <a:ln w="28575" cap="flat" cmpd="sng">
            <a:solidFill>
              <a:srgbClr val="AAF0A8"/>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ru-RU" sz="1200" dirty="0">
                <a:solidFill>
                  <a:schemeClr val="dk1"/>
                </a:solidFill>
                <a:latin typeface="IBM Plex Sans"/>
                <a:ea typeface="IBM Plex Sans"/>
                <a:cs typeface="IBM Plex Sans"/>
                <a:sym typeface="IBM Plex Sans"/>
              </a:rPr>
              <a:t>Внедренные</a:t>
            </a:r>
            <a:endParaRPr lang="ru-RU" sz="1200" dirty="0">
              <a:latin typeface="IBM Plex Sans"/>
              <a:ea typeface="IBM Plex Sans"/>
              <a:cs typeface="IBM Plex Sans"/>
              <a:sym typeface="IBM Plex Sans"/>
            </a:endParaRPr>
          </a:p>
        </p:txBody>
      </p:sp>
      <p:sp>
        <p:nvSpPr>
          <p:cNvPr id="10" name="Google Shape;883;p92">
            <a:extLst>
              <a:ext uri="{FF2B5EF4-FFF2-40B4-BE49-F238E27FC236}">
                <a16:creationId xmlns:a16="http://schemas.microsoft.com/office/drawing/2014/main" id="{5C299686-B8FF-88AD-56B3-EEE1A38DB98F}"/>
              </a:ext>
            </a:extLst>
          </p:cNvPr>
          <p:cNvSpPr/>
          <p:nvPr/>
        </p:nvSpPr>
        <p:spPr>
          <a:xfrm>
            <a:off x="9667241" y="3224774"/>
            <a:ext cx="1400100" cy="578700"/>
          </a:xfrm>
          <a:prstGeom prst="roundRect">
            <a:avLst>
              <a:gd name="adj" fmla="val 50000"/>
            </a:avLst>
          </a:prstGeom>
          <a:solidFill>
            <a:schemeClr val="lt1"/>
          </a:solidFill>
          <a:ln w="28575" cap="flat" cmpd="sng">
            <a:solidFill>
              <a:srgbClr val="AAF0A8"/>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ru" sz="1200" dirty="0">
                <a:solidFill>
                  <a:schemeClr val="dk1"/>
                </a:solidFill>
                <a:latin typeface="IBM Plex Sans"/>
                <a:ea typeface="IBM Plex Sans"/>
                <a:cs typeface="IBM Plex Sans"/>
                <a:sym typeface="IBM Plex Sans"/>
              </a:rPr>
              <a:t>На отдельном листе</a:t>
            </a:r>
            <a:endParaRPr sz="1200" dirty="0">
              <a:latin typeface="IBM Plex Sans"/>
              <a:ea typeface="IBM Plex Sans"/>
              <a:cs typeface="IBM Plex Sans"/>
              <a:sym typeface="IBM Plex Sans"/>
            </a:endParaRPr>
          </a:p>
        </p:txBody>
      </p:sp>
      <p:cxnSp>
        <p:nvCxnSpPr>
          <p:cNvPr id="11" name="Google Shape;886;p92">
            <a:extLst>
              <a:ext uri="{FF2B5EF4-FFF2-40B4-BE49-F238E27FC236}">
                <a16:creationId xmlns:a16="http://schemas.microsoft.com/office/drawing/2014/main" id="{E89E809F-0F50-ABF6-D929-25502458C604}"/>
              </a:ext>
            </a:extLst>
          </p:cNvPr>
          <p:cNvCxnSpPr>
            <a:cxnSpLocks/>
            <a:stCxn id="8" idx="2"/>
            <a:endCxn id="9" idx="0"/>
          </p:cNvCxnSpPr>
          <p:nvPr/>
        </p:nvCxnSpPr>
        <p:spPr>
          <a:xfrm flipH="1">
            <a:off x="1805685" y="2185142"/>
            <a:ext cx="4290315" cy="1038098"/>
          </a:xfrm>
          <a:prstGeom prst="straightConnector1">
            <a:avLst/>
          </a:prstGeom>
          <a:noFill/>
          <a:ln w="38100" cap="flat" cmpd="sng">
            <a:solidFill>
              <a:srgbClr val="AAF0A8"/>
            </a:solidFill>
            <a:prstDash val="solid"/>
            <a:miter lim="800000"/>
            <a:headEnd type="none" w="sm" len="sm"/>
            <a:tailEnd type="triangle" w="med" len="med"/>
          </a:ln>
        </p:spPr>
      </p:cxnSp>
      <p:cxnSp>
        <p:nvCxnSpPr>
          <p:cNvPr id="12" name="Google Shape;886;p92">
            <a:extLst>
              <a:ext uri="{FF2B5EF4-FFF2-40B4-BE49-F238E27FC236}">
                <a16:creationId xmlns:a16="http://schemas.microsoft.com/office/drawing/2014/main" id="{4EE484B3-47A2-827A-C79E-3FE09AF6BD7E}"/>
              </a:ext>
            </a:extLst>
          </p:cNvPr>
          <p:cNvCxnSpPr>
            <a:cxnSpLocks/>
            <a:stCxn id="8" idx="2"/>
            <a:endCxn id="10" idx="0"/>
          </p:cNvCxnSpPr>
          <p:nvPr/>
        </p:nvCxnSpPr>
        <p:spPr>
          <a:xfrm>
            <a:off x="6096000" y="2185142"/>
            <a:ext cx="4271291" cy="1039632"/>
          </a:xfrm>
          <a:prstGeom prst="straightConnector1">
            <a:avLst/>
          </a:prstGeom>
          <a:noFill/>
          <a:ln w="38100" cap="flat" cmpd="sng">
            <a:solidFill>
              <a:srgbClr val="AAF0A8"/>
            </a:solidFill>
            <a:prstDash val="solid"/>
            <a:miter lim="800000"/>
            <a:headEnd type="none" w="sm" len="sm"/>
            <a:tailEnd type="triangle" w="med" len="med"/>
          </a:ln>
        </p:spPr>
      </p:cxnSp>
      <p:pic>
        <p:nvPicPr>
          <p:cNvPr id="15" name="Рисунок 14">
            <a:extLst>
              <a:ext uri="{FF2B5EF4-FFF2-40B4-BE49-F238E27FC236}">
                <a16:creationId xmlns:a16="http://schemas.microsoft.com/office/drawing/2014/main" id="{F472B58C-F983-1F79-10D0-B844F115CE9D}"/>
              </a:ext>
            </a:extLst>
          </p:cNvPr>
          <p:cNvPicPr>
            <a:picLocks noChangeAspect="1"/>
          </p:cNvPicPr>
          <p:nvPr/>
        </p:nvPicPr>
        <p:blipFill>
          <a:blip r:embed="rId3"/>
          <a:stretch>
            <a:fillRect/>
          </a:stretch>
        </p:blipFill>
        <p:spPr>
          <a:xfrm>
            <a:off x="607935" y="4154635"/>
            <a:ext cx="2937807" cy="1607926"/>
          </a:xfrm>
          <a:prstGeom prst="rect">
            <a:avLst/>
          </a:prstGeom>
        </p:spPr>
      </p:pic>
      <p:pic>
        <p:nvPicPr>
          <p:cNvPr id="16" name="Рисунок 15">
            <a:extLst>
              <a:ext uri="{FF2B5EF4-FFF2-40B4-BE49-F238E27FC236}">
                <a16:creationId xmlns:a16="http://schemas.microsoft.com/office/drawing/2014/main" id="{25E1D722-07E1-B500-86C2-6921E8A9EA43}"/>
              </a:ext>
            </a:extLst>
          </p:cNvPr>
          <p:cNvPicPr>
            <a:picLocks noChangeAspect="1"/>
          </p:cNvPicPr>
          <p:nvPr/>
        </p:nvPicPr>
        <p:blipFill>
          <a:blip r:embed="rId4"/>
          <a:stretch>
            <a:fillRect/>
          </a:stretch>
        </p:blipFill>
        <p:spPr>
          <a:xfrm>
            <a:off x="8900570" y="4154635"/>
            <a:ext cx="2664471" cy="1607925"/>
          </a:xfrm>
          <a:prstGeom prst="rect">
            <a:avLst/>
          </a:prstGeom>
        </p:spPr>
      </p:pic>
      <p:pic>
        <p:nvPicPr>
          <p:cNvPr id="19" name="Рисунок 18">
            <a:extLst>
              <a:ext uri="{FF2B5EF4-FFF2-40B4-BE49-F238E27FC236}">
                <a16:creationId xmlns:a16="http://schemas.microsoft.com/office/drawing/2014/main" id="{75480A9E-46C1-2D77-CF74-ECE157CE4C35}"/>
              </a:ext>
            </a:extLst>
          </p:cNvPr>
          <p:cNvPicPr>
            <a:picLocks noChangeAspect="1"/>
          </p:cNvPicPr>
          <p:nvPr/>
        </p:nvPicPr>
        <p:blipFill>
          <a:blip r:embed="rId5"/>
          <a:stretch>
            <a:fillRect/>
          </a:stretch>
        </p:blipFill>
        <p:spPr>
          <a:xfrm>
            <a:off x="4113487" y="3111381"/>
            <a:ext cx="3965024" cy="2086508"/>
          </a:xfrm>
          <a:prstGeom prst="rect">
            <a:avLst/>
          </a:prstGeom>
        </p:spPr>
      </p:pic>
      <p:cxnSp>
        <p:nvCxnSpPr>
          <p:cNvPr id="20" name="Google Shape;887;p92">
            <a:extLst>
              <a:ext uri="{FF2B5EF4-FFF2-40B4-BE49-F238E27FC236}">
                <a16:creationId xmlns:a16="http://schemas.microsoft.com/office/drawing/2014/main" id="{C5C1681E-1ED5-290D-4BB7-67D8DA3A8177}"/>
              </a:ext>
            </a:extLst>
          </p:cNvPr>
          <p:cNvCxnSpPr>
            <a:cxnSpLocks/>
            <a:stCxn id="15" idx="3"/>
            <a:endCxn id="19" idx="1"/>
          </p:cNvCxnSpPr>
          <p:nvPr/>
        </p:nvCxnSpPr>
        <p:spPr>
          <a:xfrm flipV="1">
            <a:off x="3545742" y="4154635"/>
            <a:ext cx="567745" cy="803963"/>
          </a:xfrm>
          <a:prstGeom prst="straightConnector1">
            <a:avLst/>
          </a:prstGeom>
          <a:noFill/>
          <a:ln w="38100" cap="rnd" cmpd="sng">
            <a:solidFill>
              <a:srgbClr val="AAF0A8"/>
            </a:solidFill>
            <a:prstDash val="dot"/>
            <a:miter lim="800000"/>
            <a:headEnd type="none" w="sm" len="sm"/>
            <a:tailEnd type="none" w="sm" len="sm"/>
          </a:ln>
        </p:spPr>
      </p:cxnSp>
      <p:cxnSp>
        <p:nvCxnSpPr>
          <p:cNvPr id="23" name="Google Shape;887;p92">
            <a:extLst>
              <a:ext uri="{FF2B5EF4-FFF2-40B4-BE49-F238E27FC236}">
                <a16:creationId xmlns:a16="http://schemas.microsoft.com/office/drawing/2014/main" id="{B6F05E58-6949-D2DB-9AA1-54D713380DB0}"/>
              </a:ext>
            </a:extLst>
          </p:cNvPr>
          <p:cNvCxnSpPr>
            <a:cxnSpLocks/>
            <a:stCxn id="19" idx="3"/>
            <a:endCxn id="16" idx="1"/>
          </p:cNvCxnSpPr>
          <p:nvPr/>
        </p:nvCxnSpPr>
        <p:spPr>
          <a:xfrm>
            <a:off x="8078511" y="4154635"/>
            <a:ext cx="822059" cy="803963"/>
          </a:xfrm>
          <a:prstGeom prst="straightConnector1">
            <a:avLst/>
          </a:prstGeom>
          <a:noFill/>
          <a:ln w="38100" cap="rnd" cmpd="sng">
            <a:solidFill>
              <a:srgbClr val="AAF0A8"/>
            </a:solidFill>
            <a:prstDash val="dot"/>
            <a:miter lim="800000"/>
            <a:headEnd type="none" w="sm" len="sm"/>
            <a:tailEnd type="none" w="sm" len="sm"/>
          </a:ln>
        </p:spPr>
      </p:cxnSp>
      <p:cxnSp>
        <p:nvCxnSpPr>
          <p:cNvPr id="51" name="Google Shape;859;p90">
            <a:extLst>
              <a:ext uri="{FF2B5EF4-FFF2-40B4-BE49-F238E27FC236}">
                <a16:creationId xmlns:a16="http://schemas.microsoft.com/office/drawing/2014/main" id="{EF84DCC8-389A-9831-B5A1-B892E5AA6C4D}"/>
              </a:ext>
            </a:extLst>
          </p:cNvPr>
          <p:cNvCxnSpPr>
            <a:cxnSpLocks/>
            <a:stCxn id="15" idx="0"/>
            <a:endCxn id="9" idx="2"/>
          </p:cNvCxnSpPr>
          <p:nvPr/>
        </p:nvCxnSpPr>
        <p:spPr>
          <a:xfrm flipH="1" flipV="1">
            <a:off x="1805685" y="3801940"/>
            <a:ext cx="271154" cy="352695"/>
          </a:xfrm>
          <a:prstGeom prst="straightConnector1">
            <a:avLst/>
          </a:prstGeom>
          <a:noFill/>
          <a:ln w="28575" cap="flat" cmpd="sng">
            <a:solidFill>
              <a:srgbClr val="AAF0A8"/>
            </a:solidFill>
            <a:prstDash val="solid"/>
            <a:miter lim="800000"/>
            <a:headEnd type="none" w="sm" len="sm"/>
            <a:tailEnd type="none" w="sm" len="sm"/>
          </a:ln>
        </p:spPr>
      </p:cxnSp>
      <p:cxnSp>
        <p:nvCxnSpPr>
          <p:cNvPr id="56" name="Google Shape;859;p90">
            <a:extLst>
              <a:ext uri="{FF2B5EF4-FFF2-40B4-BE49-F238E27FC236}">
                <a16:creationId xmlns:a16="http://schemas.microsoft.com/office/drawing/2014/main" id="{F461A5A7-CE42-5383-6608-A36F2E3F704C}"/>
              </a:ext>
            </a:extLst>
          </p:cNvPr>
          <p:cNvCxnSpPr>
            <a:cxnSpLocks/>
            <a:stCxn id="16" idx="0"/>
            <a:endCxn id="10" idx="2"/>
          </p:cNvCxnSpPr>
          <p:nvPr/>
        </p:nvCxnSpPr>
        <p:spPr>
          <a:xfrm flipV="1">
            <a:off x="10232806" y="3803474"/>
            <a:ext cx="134485" cy="351161"/>
          </a:xfrm>
          <a:prstGeom prst="straightConnector1">
            <a:avLst/>
          </a:prstGeom>
          <a:noFill/>
          <a:ln w="28575" cap="flat" cmpd="sng">
            <a:solidFill>
              <a:srgbClr val="AAF0A8"/>
            </a:solidFill>
            <a:prstDash val="solid"/>
            <a:miter lim="800000"/>
            <a:headEnd type="none" w="sm" len="sm"/>
            <a:tailEnd type="none" w="sm" len="sm"/>
          </a:ln>
        </p:spPr>
      </p:cxnSp>
    </p:spTree>
    <p:extLst>
      <p:ext uri="{BB962C8B-B14F-4D97-AF65-F5344CB8AC3E}">
        <p14:creationId xmlns:p14="http://schemas.microsoft.com/office/powerpoint/2010/main" val="3522430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Элементы диаграмм</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B16791DB-37E7-08A7-67E5-E870A21AC279}"/>
              </a:ext>
            </a:extLst>
          </p:cNvPr>
          <p:cNvPicPr>
            <a:picLocks noChangeAspect="1"/>
          </p:cNvPicPr>
          <p:nvPr/>
        </p:nvPicPr>
        <p:blipFill>
          <a:blip r:embed="rId3"/>
          <a:stretch>
            <a:fillRect/>
          </a:stretch>
        </p:blipFill>
        <p:spPr>
          <a:xfrm>
            <a:off x="262540" y="1710685"/>
            <a:ext cx="6498622" cy="4187315"/>
          </a:xfrm>
          <a:prstGeom prst="rect">
            <a:avLst/>
          </a:prstGeom>
        </p:spPr>
      </p:pic>
      <p:sp>
        <p:nvSpPr>
          <p:cNvPr id="3" name="Подзаголовок 2">
            <a:extLst>
              <a:ext uri="{FF2B5EF4-FFF2-40B4-BE49-F238E27FC236}">
                <a16:creationId xmlns:a16="http://schemas.microsoft.com/office/drawing/2014/main" id="{0A6769C7-8C6B-C362-B746-CFB68CFB91C1}"/>
              </a:ext>
            </a:extLst>
          </p:cNvPr>
          <p:cNvSpPr>
            <a:spLocks noGrp="1"/>
          </p:cNvSpPr>
          <p:nvPr>
            <p:ph type="subTitle" idx="1"/>
          </p:nvPr>
        </p:nvSpPr>
        <p:spPr>
          <a:xfrm>
            <a:off x="6832364" y="1269000"/>
            <a:ext cx="4723442" cy="4320000"/>
          </a:xfrm>
        </p:spPr>
        <p:txBody>
          <a:bodyPr/>
          <a:lstStyle/>
          <a:p>
            <a:pPr marL="342900" lvl="0" indent="-342900">
              <a:lnSpc>
                <a:spcPct val="115000"/>
              </a:lnSpc>
              <a:spcBef>
                <a:spcPts val="500"/>
              </a:spcBef>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Область диаграммы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вся фоновая область диаграммы;</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Область построения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область, где построена и отображается сама диаграмма, включая оси и элементы представления данных;</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Название диаграммы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заголовок диаграммы, который можно изменить вручную;</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Ряд данных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массив числовых данных, на базе которого построена диаграмма. На примере каждая точка представляет из себя точку ряда данных – данные, содержащиеся в одной ячейке;</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Оси диаграммы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на примере это вертикальная ось значений и горизонтальная ось категорий. Каждая ось имеет свою шкалу и метки оси – названия делений шкалы. Для оси значений можно задавать желаемые максимальное и минимальное значение и шаг приращения;</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Метки данных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подписи для точек данных;</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Линии сетки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это линии, которые являются продолжением шкалы. Они облегчают визуальное восприятие значений точек данных;</a:t>
            </a:r>
          </a:p>
          <a:p>
            <a:pPr marL="342900" lvl="0" indent="-342900">
              <a:lnSpc>
                <a:spcPct val="115000"/>
              </a:lnSpc>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Легенда</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 используется для идентификации рядов данных, если, например, на диаграмме их несколько</a:t>
            </a:r>
          </a:p>
          <a:p>
            <a:pPr marL="342900" lvl="0" indent="-342900">
              <a:lnSpc>
                <a:spcPct val="115000"/>
              </a:lnSpc>
              <a:spcAft>
                <a:spcPts val="1000"/>
              </a:spcAft>
              <a:buFont typeface="Symbol" panose="05050102010706020507" pitchFamily="18" charset="2"/>
              <a:buChar char=""/>
            </a:pPr>
            <a:r>
              <a:rPr lang="ru-RU" sz="1200" b="1" dirty="0">
                <a:effectLst/>
                <a:latin typeface="IBM Plex Sans" panose="020B0503050203000203" pitchFamily="34" charset="0"/>
                <a:ea typeface="Times New Roman" panose="02020603050405020304" pitchFamily="18" charset="0"/>
                <a:cs typeface="Times New Roman" panose="02020603050405020304" pitchFamily="18" charset="0"/>
              </a:rPr>
              <a:t>Таблица ряда данных </a:t>
            </a: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 ряд данных в виде таблицы, отображаемой прямо на диаграмме.</a:t>
            </a:r>
          </a:p>
          <a:p>
            <a:endParaRPr lang="ru-RU" dirty="0"/>
          </a:p>
        </p:txBody>
      </p:sp>
    </p:spTree>
    <p:extLst>
      <p:ext uri="{BB962C8B-B14F-4D97-AF65-F5344CB8AC3E}">
        <p14:creationId xmlns:p14="http://schemas.microsoft.com/office/powerpoint/2010/main" val="1510317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731667" y="960068"/>
            <a:ext cx="10752000" cy="313932"/>
          </a:xfrm>
          <a:prstGeom prst="rect">
            <a:avLst/>
          </a:prstGeom>
          <a:noFill/>
          <a:ln>
            <a:noFill/>
          </a:ln>
        </p:spPr>
        <p:txBody>
          <a:bodyPr spcFirstLastPara="1" wrap="square" lIns="0" tIns="0" rIns="0" bIns="0" anchor="b" anchorCtr="0">
            <a:spAutoFit/>
          </a:bodyPr>
          <a:lstStyle/>
          <a:p>
            <a:pPr>
              <a:lnSpc>
                <a:spcPct val="85000"/>
              </a:lnSpc>
              <a:spcBef>
                <a:spcPts val="0"/>
              </a:spcBef>
              <a:buSzPts val="600"/>
            </a:pPr>
            <a:r>
              <a:rPr lang="ru" sz="2400" dirty="0">
                <a:solidFill>
                  <a:schemeClr val="dk1"/>
                </a:solidFill>
                <a:latin typeface="IBM Plex Sans SemiBold"/>
                <a:ea typeface="IBM Plex Sans SemiBold"/>
                <a:cs typeface="IBM Plex Sans SemiBold"/>
                <a:sym typeface="IBM Plex Sans SemiBold"/>
              </a:rPr>
              <a:t>На прошлом занятии:</a:t>
            </a:r>
            <a:endParaRPr sz="2400" dirty="0">
              <a:solidFill>
                <a:schemeClr val="dk1"/>
              </a:solidFill>
              <a:latin typeface="IBM Plex Sans SemiBold"/>
              <a:ea typeface="IBM Plex Sans SemiBold"/>
              <a:cs typeface="IBM Plex Sans SemiBold"/>
              <a:sym typeface="IBM Plex Sans SemiBold"/>
            </a:endParaRPr>
          </a:p>
        </p:txBody>
      </p:sp>
      <p:sp>
        <p:nvSpPr>
          <p:cNvPr id="360" name="Google Shape;360;p50"/>
          <p:cNvSpPr txBox="1">
            <a:spLocks noGrp="1"/>
          </p:cNvSpPr>
          <p:nvPr>
            <p:ph type="subTitle" idx="1"/>
          </p:nvPr>
        </p:nvSpPr>
        <p:spPr>
          <a:xfrm>
            <a:off x="720725" y="1691927"/>
            <a:ext cx="10762942" cy="3702552"/>
          </a:xfrm>
          <a:prstGeom prst="rect">
            <a:avLst/>
          </a:prstGeom>
          <a:noFill/>
          <a:ln>
            <a:noFill/>
          </a:ln>
        </p:spPr>
        <p:txBody>
          <a:bodyPr spcFirstLastPara="1" vert="horz" wrap="square" lIns="0" tIns="0" rIns="0" bIns="0" rtlCol="0" anchor="ctr" anchorCtr="0">
            <a:spAutoFit/>
          </a:bodyPr>
          <a:lstStyle/>
          <a:p>
            <a:pPr marL="412750" indent="-285750">
              <a:lnSpc>
                <a:spcPct val="115000"/>
              </a:lnSpc>
              <a:spcBef>
                <a:spcPts val="500"/>
              </a:spcBef>
              <a:spcAft>
                <a:spcPts val="500"/>
              </a:spcAft>
              <a:buSzPct val="110000"/>
              <a:buFont typeface="Arial" panose="020B0604020202020204" pitchFamily="34" charset="0"/>
              <a:buChar char="•"/>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Узнали</a:t>
            </a: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 что такое ссылки на ячейки, какими они бывают и как их применять</a:t>
            </a: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Разобрались, что такое формулы в </a:t>
            </a:r>
            <a:r>
              <a:rPr lang="en-US"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MS Excel, </a:t>
            </a: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как использовать в них операторы и встроенные функции</a:t>
            </a: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Освоили методы работы с формулами на примерах. </a:t>
            </a:r>
          </a:p>
          <a:p>
            <a:pPr marL="412750" indent="-285750">
              <a:lnSpc>
                <a:spcPct val="115000"/>
              </a:lnSpc>
              <a:spcBef>
                <a:spcPts val="500"/>
              </a:spcBef>
              <a:spcAft>
                <a:spcPts val="500"/>
              </a:spcAft>
              <a:buSzPct val="110000"/>
              <a:buFont typeface="Arial" panose="020B0604020202020204" pitchFamily="34" charset="0"/>
              <a:buChar char="•"/>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Научились работать с формулами, предназначенными для массивов данных</a:t>
            </a: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Font typeface="Arial" panose="020B0604020202020204" pitchFamily="34" charset="0"/>
              <a:buChar char="•"/>
              <a:tabLst>
                <a:tab pos="5934075" algn="r"/>
              </a:tabLst>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Узнали, что такое трехмерный массив, научились создавать его в </a:t>
            </a:r>
            <a:r>
              <a:rPr lang="en-US"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Excel</a:t>
            </a: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 и строить трехмерные формулы</a:t>
            </a:r>
            <a:endParaRPr lang="ru-RU" sz="1600" dirty="0">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5" name="Google Shape;276;p48">
            <a:extLst>
              <a:ext uri="{FF2B5EF4-FFF2-40B4-BE49-F238E27FC236}">
                <a16:creationId xmlns:a16="http://schemas.microsoft.com/office/drawing/2014/main" id="{CC7AA57B-C813-8F45-85BF-2DB53A46C9CB}"/>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Элементы диаграмм: изменение набора элементов</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3" name="Подзаголовок 2">
            <a:extLst>
              <a:ext uri="{FF2B5EF4-FFF2-40B4-BE49-F238E27FC236}">
                <a16:creationId xmlns:a16="http://schemas.microsoft.com/office/drawing/2014/main" id="{0A6769C7-8C6B-C362-B746-CFB68CFB91C1}"/>
              </a:ext>
            </a:extLst>
          </p:cNvPr>
          <p:cNvSpPr>
            <a:spLocks noGrp="1"/>
          </p:cNvSpPr>
          <p:nvPr>
            <p:ph type="subTitle" idx="1"/>
          </p:nvPr>
        </p:nvSpPr>
        <p:spPr>
          <a:xfrm>
            <a:off x="801889" y="1578000"/>
            <a:ext cx="4723442" cy="4320000"/>
          </a:xfrm>
        </p:spPr>
        <p:txBody>
          <a:bodyPr/>
          <a:lstStyle/>
          <a:p>
            <a:pPr marL="0" indent="0">
              <a:lnSpc>
                <a:spcPct val="115000"/>
              </a:lnSpc>
              <a:spcBef>
                <a:spcPts val="500"/>
              </a:spcBef>
              <a:spcAft>
                <a:spcPts val="1000"/>
              </a:spcAft>
            </a:pP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Все элементы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диаграммы могут быть настроены, а также добавлены или удалены вручную. </a:t>
            </a:r>
          </a:p>
          <a:p>
            <a:pPr marL="0" indent="0">
              <a:lnSpc>
                <a:spcPct val="115000"/>
              </a:lnSpc>
              <a:spcBef>
                <a:spcPts val="500"/>
              </a:spcBef>
              <a:spcAft>
                <a:spcPts val="1000"/>
              </a:spcAft>
            </a:pP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Для этого можно нажать на плюсик в контекстном меню диаграммы или на сами элементы.</a:t>
            </a:r>
          </a:p>
          <a:p>
            <a:pPr marL="0" indent="0">
              <a:lnSpc>
                <a:spcPct val="115000"/>
              </a:lnSpc>
              <a:spcBef>
                <a:spcPts val="500"/>
              </a:spcBef>
              <a:spcAft>
                <a:spcPts val="1000"/>
              </a:spcAft>
            </a:pPr>
            <a:endParaRPr lang="ru-RU" sz="1400" dirty="0">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Например, добавим легенду. Нажмем на плюсик и поставим галочку возле нужного элемента. Он сразу добавляется на диаграмму.</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endParaRPr lang="ru-RU" dirty="0"/>
          </a:p>
        </p:txBody>
      </p:sp>
      <p:pic>
        <p:nvPicPr>
          <p:cNvPr id="7" name="Рисунок 6">
            <a:extLst>
              <a:ext uri="{FF2B5EF4-FFF2-40B4-BE49-F238E27FC236}">
                <a16:creationId xmlns:a16="http://schemas.microsoft.com/office/drawing/2014/main" id="{8C171464-5E74-EE22-2977-71DDBE3D73EB}"/>
              </a:ext>
            </a:extLst>
          </p:cNvPr>
          <p:cNvPicPr>
            <a:picLocks noChangeAspect="1"/>
          </p:cNvPicPr>
          <p:nvPr/>
        </p:nvPicPr>
        <p:blipFill>
          <a:blip r:embed="rId3"/>
          <a:stretch>
            <a:fillRect/>
          </a:stretch>
        </p:blipFill>
        <p:spPr>
          <a:xfrm>
            <a:off x="5525331" y="1391868"/>
            <a:ext cx="2694143" cy="1541576"/>
          </a:xfrm>
          <a:prstGeom prst="rect">
            <a:avLst/>
          </a:prstGeom>
        </p:spPr>
      </p:pic>
      <p:pic>
        <p:nvPicPr>
          <p:cNvPr id="9" name="Рисунок 8">
            <a:extLst>
              <a:ext uri="{FF2B5EF4-FFF2-40B4-BE49-F238E27FC236}">
                <a16:creationId xmlns:a16="http://schemas.microsoft.com/office/drawing/2014/main" id="{8CA84587-FA35-F04A-7227-EF9976D787DA}"/>
              </a:ext>
            </a:extLst>
          </p:cNvPr>
          <p:cNvPicPr>
            <a:picLocks noChangeAspect="1"/>
          </p:cNvPicPr>
          <p:nvPr/>
        </p:nvPicPr>
        <p:blipFill>
          <a:blip r:embed="rId4"/>
          <a:stretch>
            <a:fillRect/>
          </a:stretch>
        </p:blipFill>
        <p:spPr>
          <a:xfrm>
            <a:off x="5836586" y="3342278"/>
            <a:ext cx="5142351" cy="2452555"/>
          </a:xfrm>
          <a:prstGeom prst="rect">
            <a:avLst/>
          </a:prstGeom>
        </p:spPr>
      </p:pic>
    </p:spTree>
    <p:extLst>
      <p:ext uri="{BB962C8B-B14F-4D97-AF65-F5344CB8AC3E}">
        <p14:creationId xmlns:p14="http://schemas.microsoft.com/office/powerpoint/2010/main" val="695702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54"/>
          <p:cNvSpPr txBox="1">
            <a:spLocks noGrp="1"/>
          </p:cNvSpPr>
          <p:nvPr>
            <p:ph type="title"/>
          </p:nvPr>
        </p:nvSpPr>
        <p:spPr>
          <a:xfrm>
            <a:off x="720000" y="960000"/>
            <a:ext cx="11019914"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Элементы диаграмм: набор элементов в зависимости от типа 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3" name="Подзаголовок 2">
            <a:extLst>
              <a:ext uri="{FF2B5EF4-FFF2-40B4-BE49-F238E27FC236}">
                <a16:creationId xmlns:a16="http://schemas.microsoft.com/office/drawing/2014/main" id="{0A6769C7-8C6B-C362-B746-CFB68CFB91C1}"/>
              </a:ext>
            </a:extLst>
          </p:cNvPr>
          <p:cNvSpPr>
            <a:spLocks noGrp="1"/>
          </p:cNvSpPr>
          <p:nvPr>
            <p:ph type="subTitle" idx="1"/>
          </p:nvPr>
        </p:nvSpPr>
        <p:spPr>
          <a:xfrm>
            <a:off x="593234" y="2688781"/>
            <a:ext cx="5181601" cy="4320000"/>
          </a:xfrm>
        </p:spPr>
        <p:txBody>
          <a:bodyPr/>
          <a:lstStyle/>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Диаграммы могут иметь и дополнительные элементы, а также элементы, зависящие от типа диаграммы. Например, круговая диаграмма включает секторы и не имеет осей.</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endParaRPr lang="ru-RU" dirty="0"/>
          </a:p>
        </p:txBody>
      </p:sp>
      <p:pic>
        <p:nvPicPr>
          <p:cNvPr id="8" name="Рисунок 7">
            <a:extLst>
              <a:ext uri="{FF2B5EF4-FFF2-40B4-BE49-F238E27FC236}">
                <a16:creationId xmlns:a16="http://schemas.microsoft.com/office/drawing/2014/main" id="{672196BF-E5E4-0CFA-F5B0-FA69C47DA117}"/>
              </a:ext>
            </a:extLst>
          </p:cNvPr>
          <p:cNvPicPr>
            <a:picLocks noChangeAspect="1"/>
          </p:cNvPicPr>
          <p:nvPr/>
        </p:nvPicPr>
        <p:blipFill>
          <a:blip r:embed="rId3"/>
          <a:stretch>
            <a:fillRect/>
          </a:stretch>
        </p:blipFill>
        <p:spPr>
          <a:xfrm>
            <a:off x="6132200" y="2111040"/>
            <a:ext cx="5466566" cy="3301718"/>
          </a:xfrm>
          <a:prstGeom prst="rect">
            <a:avLst/>
          </a:prstGeom>
        </p:spPr>
      </p:pic>
    </p:spTree>
    <p:extLst>
      <p:ext uri="{BB962C8B-B14F-4D97-AF65-F5344CB8AC3E}">
        <p14:creationId xmlns:p14="http://schemas.microsoft.com/office/powerpoint/2010/main" val="109077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20000" y="1727600"/>
            <a:ext cx="5136000" cy="3402800"/>
          </a:xfrm>
          <a:prstGeom prst="rect">
            <a:avLst/>
          </a:prstGeom>
        </p:spPr>
        <p:txBody>
          <a:bodyPr spcFirstLastPara="1" vert="horz" wrap="square" lIns="0" tIns="121900" rIns="121900" bIns="121900" rtlCol="0" anchor="ctr" anchorCtr="0">
            <a:noAutofit/>
          </a:bodyPr>
          <a:lstStyle/>
          <a:p>
            <a:pPr>
              <a:lnSpc>
                <a:spcPct val="115000"/>
              </a:lnSpc>
              <a:spcBef>
                <a:spcPts val="1500"/>
              </a:spcBef>
            </a:pPr>
            <a:r>
              <a:rPr lang="ru-RU" sz="3600" b="1" spc="75" dirty="0">
                <a:solidFill>
                  <a:schemeClr val="bg1"/>
                </a:solidFill>
                <a:latin typeface="IBM Plex Sans SemiBold" panose="020B0703050203000203" pitchFamily="34" charset="0"/>
              </a:rPr>
              <a:t>Типы диаграмм и их применение</a:t>
            </a:r>
            <a:br>
              <a:rPr lang="ru-RU" sz="3600" b="1" spc="75" dirty="0">
                <a:solidFill>
                  <a:schemeClr val="bg1"/>
                </a:solidFill>
                <a:effectLst/>
                <a:latin typeface="IBM Plex Sans SemiBold" panose="020B0703050203000203" pitchFamily="34" charset="0"/>
              </a:rPr>
            </a:br>
            <a:br>
              <a:rPr lang="ru-RU" sz="3600" b="1" spc="75" dirty="0">
                <a:solidFill>
                  <a:schemeClr val="bg1"/>
                </a:solidFill>
                <a:effectLst/>
                <a:latin typeface="IBM Plex Sans SemiBold" panose="020B0703050203000203" pitchFamily="34" charset="0"/>
              </a:rPr>
            </a:br>
            <a:r>
              <a:rPr lang="ru-RU" sz="3600" b="1" spc="75" dirty="0">
                <a:solidFill>
                  <a:schemeClr val="bg1"/>
                </a:solidFill>
                <a:effectLst/>
                <a:latin typeface="IBM Plex Sans SemiBold" panose="020B0703050203000203" pitchFamily="34" charset="0"/>
              </a:rPr>
              <a:t> </a:t>
            </a:r>
          </a:p>
        </p:txBody>
      </p:sp>
      <p:sp>
        <p:nvSpPr>
          <p:cNvPr id="7" name="Google Shape;276;p48">
            <a:extLst>
              <a:ext uri="{FF2B5EF4-FFF2-40B4-BE49-F238E27FC236}">
                <a16:creationId xmlns:a16="http://schemas.microsoft.com/office/drawing/2014/main" id="{41CC1A3E-7117-6AC4-3628-83343BF02948}"/>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solidFill>
                <a:schemeClr val="bg2">
                  <a:lumMod val="75000"/>
                </a:schemeClr>
              </a:solidFill>
            </a:endParaRPr>
          </a:p>
        </p:txBody>
      </p:sp>
      <p:pic>
        <p:nvPicPr>
          <p:cNvPr id="6" name="Google Shape;1058;p103">
            <a:extLst>
              <a:ext uri="{FF2B5EF4-FFF2-40B4-BE49-F238E27FC236}">
                <a16:creationId xmlns:a16="http://schemas.microsoft.com/office/drawing/2014/main" id="{04BA1D1F-4CF3-8A27-6FD2-78B5E418D4F2}"/>
              </a:ext>
            </a:extLst>
          </p:cNvPr>
          <p:cNvPicPr preferRelativeResize="0"/>
          <p:nvPr/>
        </p:nvPicPr>
        <p:blipFill>
          <a:blip r:embed="rId3">
            <a:alphaModFix/>
          </a:blip>
          <a:stretch>
            <a:fillRect/>
          </a:stretch>
        </p:blipFill>
        <p:spPr>
          <a:xfrm>
            <a:off x="9532251" y="3575648"/>
            <a:ext cx="1768352" cy="23248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720000" y="894678"/>
            <a:ext cx="7944000" cy="376636"/>
          </a:xfrm>
          <a:prstGeom prst="rect">
            <a:avLst/>
          </a:prstGeom>
          <a:noFill/>
          <a:ln>
            <a:noFill/>
          </a:ln>
        </p:spPr>
        <p:txBody>
          <a:bodyPr spcFirstLastPara="1" wrap="square" lIns="0" tIns="7233" rIns="0" bIns="0" anchor="t"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Применение диаграмм</a:t>
            </a:r>
            <a:endParaRPr sz="2400" dirty="0">
              <a:solidFill>
                <a:schemeClr val="dk1"/>
              </a:solidFill>
              <a:latin typeface="IBM Plex Sans SemiBold"/>
              <a:ea typeface="IBM Plex Sans SemiBold"/>
              <a:cs typeface="IBM Plex Sans SemiBold"/>
              <a:sym typeface="IBM Plex Sans SemiBold"/>
            </a:endParaRPr>
          </a:p>
        </p:txBody>
      </p:sp>
      <p:sp>
        <p:nvSpPr>
          <p:cNvPr id="7" name="Google Shape;276;p48">
            <a:extLst>
              <a:ext uri="{FF2B5EF4-FFF2-40B4-BE49-F238E27FC236}">
                <a16:creationId xmlns:a16="http://schemas.microsoft.com/office/drawing/2014/main" id="{DE35E0D6-1CAF-5F26-90BB-321D80927136}"/>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sp>
        <p:nvSpPr>
          <p:cNvPr id="5" name="Google Shape;520;p71">
            <a:extLst>
              <a:ext uri="{FF2B5EF4-FFF2-40B4-BE49-F238E27FC236}">
                <a16:creationId xmlns:a16="http://schemas.microsoft.com/office/drawing/2014/main" id="{1E55CAE1-C17A-3C8B-FBEF-ADA2A90D1838}"/>
              </a:ext>
            </a:extLst>
          </p:cNvPr>
          <p:cNvSpPr txBox="1"/>
          <p:nvPr/>
        </p:nvSpPr>
        <p:spPr>
          <a:xfrm>
            <a:off x="720000" y="2066374"/>
            <a:ext cx="10752000" cy="2539157"/>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Как правило, диаграммы создаются для того, чтобы обосновать какое-либо утверждение либо передать какое-то сообщение. Чаще всего это сообщение явно указывается в заголовке диаграммы или в текстовом поле, расположенном рядом с диаграммой. Сама же диаграмма предоставляет наглядное подтверждение этого утверждения или сообщения.</a:t>
            </a:r>
          </a:p>
          <a:p>
            <a:pPr>
              <a:lnSpc>
                <a:spcPct val="115000"/>
              </a:lnSpc>
              <a:spcBef>
                <a:spcPts val="500"/>
              </a:spcBef>
              <a:spcAft>
                <a:spcPts val="1000"/>
              </a:spcAf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Если тип диаграммы выбран правильно, то утверждение может стать неоспоримым фактом. Поэтому не стоит жалеть времени, потраченного на эксперименты с различными типами диаграмм, чтобы подобрать тот тип диаграммы, который служит поставленной цели наилучшим образом. </a:t>
            </a: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6" name="Google Shape;1101;p106" descr="preencoded.png">
            <a:extLst>
              <a:ext uri="{FF2B5EF4-FFF2-40B4-BE49-F238E27FC236}">
                <a16:creationId xmlns:a16="http://schemas.microsoft.com/office/drawing/2014/main" id="{0332EC2E-811E-8809-FC14-68A6218BCC14}"/>
              </a:ext>
            </a:extLst>
          </p:cNvPr>
          <p:cNvPicPr preferRelativeResize="0"/>
          <p:nvPr/>
        </p:nvPicPr>
        <p:blipFill rotWithShape="1">
          <a:blip r:embed="rId3">
            <a:alphaModFix/>
          </a:blip>
          <a:srcRect/>
          <a:stretch/>
        </p:blipFill>
        <p:spPr>
          <a:xfrm>
            <a:off x="9384118" y="5196641"/>
            <a:ext cx="2087882" cy="1281140"/>
          </a:xfrm>
          <a:prstGeom prst="rect">
            <a:avLst/>
          </a:prstGeom>
          <a:noFill/>
          <a:ln>
            <a:noFill/>
          </a:ln>
        </p:spPr>
      </p:pic>
    </p:spTree>
    <p:extLst>
      <p:ext uri="{BB962C8B-B14F-4D97-AF65-F5344CB8AC3E}">
        <p14:creationId xmlns:p14="http://schemas.microsoft.com/office/powerpoint/2010/main" val="103153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720000" y="894678"/>
            <a:ext cx="7944000" cy="376636"/>
          </a:xfrm>
          <a:prstGeom prst="rect">
            <a:avLst/>
          </a:prstGeom>
          <a:noFill/>
          <a:ln>
            <a:noFill/>
          </a:ln>
        </p:spPr>
        <p:txBody>
          <a:bodyPr spcFirstLastPara="1" wrap="square" lIns="0" tIns="7233" rIns="0" bIns="0" anchor="t"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Типы сравнений для выбора вида диаграммы</a:t>
            </a:r>
            <a:endParaRPr sz="2400" dirty="0">
              <a:solidFill>
                <a:schemeClr val="dk1"/>
              </a:solidFill>
              <a:latin typeface="IBM Plex Sans SemiBold"/>
              <a:ea typeface="IBM Plex Sans SemiBold"/>
              <a:cs typeface="IBM Plex Sans SemiBold"/>
              <a:sym typeface="IBM Plex Sans SemiBold"/>
            </a:endParaRPr>
          </a:p>
        </p:txBody>
      </p:sp>
      <p:sp>
        <p:nvSpPr>
          <p:cNvPr id="7" name="Google Shape;276;p48">
            <a:extLst>
              <a:ext uri="{FF2B5EF4-FFF2-40B4-BE49-F238E27FC236}">
                <a16:creationId xmlns:a16="http://schemas.microsoft.com/office/drawing/2014/main" id="{DE35E0D6-1CAF-5F26-90BB-321D80927136}"/>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sp>
        <p:nvSpPr>
          <p:cNvPr id="5" name="Google Shape;520;p71">
            <a:extLst>
              <a:ext uri="{FF2B5EF4-FFF2-40B4-BE49-F238E27FC236}">
                <a16:creationId xmlns:a16="http://schemas.microsoft.com/office/drawing/2014/main" id="{1E55CAE1-C17A-3C8B-FBEF-ADA2A90D1838}"/>
              </a:ext>
            </a:extLst>
          </p:cNvPr>
          <p:cNvSpPr txBox="1"/>
          <p:nvPr/>
        </p:nvSpPr>
        <p:spPr>
          <a:xfrm>
            <a:off x="720000" y="1483367"/>
            <a:ext cx="10752000" cy="5070106"/>
          </a:xfrm>
          <a:prstGeom prst="rect">
            <a:avLst/>
          </a:prstGeom>
          <a:noFill/>
          <a:ln>
            <a:noFill/>
          </a:ln>
        </p:spPr>
        <p:txBody>
          <a:bodyPr spcFirstLastPara="1" wrap="square" lIns="0" tIns="0" rIns="0" bIns="0" anchor="t" anchorCtr="0">
            <a:spAutoFit/>
          </a:bodyPr>
          <a:lstStyle/>
          <a:p>
            <a:pPr marL="342900" lvl="0" indent="-342900">
              <a:lnSpc>
                <a:spcPct val="115000"/>
              </a:lnSpc>
              <a:spcBef>
                <a:spcPts val="500"/>
              </a:spcBef>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Сравнение нескольких элементов</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диаграмма используется для сравнения объемов продаж продукции компании по регионам.</a:t>
            </a:r>
          </a:p>
          <a:p>
            <a:pPr marL="342900" lvl="0" indent="-342900">
              <a:lnSpc>
                <a:spcPct val="115000"/>
              </a:lnSpc>
              <a:spcBef>
                <a:spcPts val="500"/>
              </a:spcBef>
              <a:buFont typeface="Symbol" panose="05050102010706020507" pitchFamily="18" charset="2"/>
              <a:buChar char=""/>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Сравнение данных во времени</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диаграмма содержит объем продаж по месяцам и демонстрирует общую тенденцию изменения объема продаж во времени.</a:t>
            </a:r>
          </a:p>
          <a:p>
            <a:pPr marL="342900" lvl="0" indent="-342900">
              <a:lnSpc>
                <a:spcPct val="115000"/>
              </a:lnSpc>
              <a:buFont typeface="Symbol" panose="05050102010706020507" pitchFamily="18" charset="2"/>
              <a:buChar char=""/>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Относительное сравнение</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обычная круговая диаграмма, представляющая относительные доли в виде секторов круга.</a:t>
            </a:r>
          </a:p>
          <a:p>
            <a:pPr marL="342900" lvl="0" indent="-342900">
              <a:lnSpc>
                <a:spcPct val="115000"/>
              </a:lnSpc>
              <a:buFont typeface="Symbol" panose="05050102010706020507" pitchFamily="18" charset="2"/>
              <a:buChar char=""/>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Сравнение взаимосвязей данных</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точечная диаграмма, когда нужно показать взаимоотношения между расходами и доходами.</a:t>
            </a:r>
          </a:p>
          <a:p>
            <a:pPr marL="342900" lvl="0" indent="-342900">
              <a:lnSpc>
                <a:spcPct val="115000"/>
              </a:lnSpc>
              <a:buFont typeface="Symbol" panose="05050102010706020507" pitchFamily="18" charset="2"/>
              <a:buChar char=""/>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Сравнение по частотам</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обычная гистограмма, предназначенная для отображения количества (возможно, в процентах) студентов, успеваемость которых находится в определенном диапазоне.</a:t>
            </a:r>
          </a:p>
          <a:p>
            <a:pPr marL="342900" lvl="0" indent="-342900">
              <a:lnSpc>
                <a:spcPct val="115000"/>
              </a:lnSpc>
              <a:buFont typeface="Symbol" panose="05050102010706020507" pitchFamily="18" charset="2"/>
              <a:buChar char=""/>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Определение «выбросов» или нестандартных ситуаций</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например, когда имеются тысячи точек данных, диаграмма может помочь выявить среди них нехарактерные значения.</a:t>
            </a: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9836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p:nvPr/>
        </p:nvSpPr>
        <p:spPr>
          <a:xfrm>
            <a:off x="623181" y="1817364"/>
            <a:ext cx="3268000" cy="1273169"/>
          </a:xfrm>
          <a:prstGeom prst="rect">
            <a:avLst/>
          </a:prstGeom>
          <a:noFill/>
          <a:ln>
            <a:noFill/>
          </a:ln>
        </p:spPr>
        <p:txBody>
          <a:bodyPr spcFirstLastPara="1" wrap="square" lIns="0" tIns="0" rIns="0" bIns="0" anchor="t" anchorCtr="0">
            <a:spAutoFit/>
          </a:bodyPr>
          <a:lstStyle/>
          <a:p>
            <a:pPr marL="16933">
              <a:lnSpc>
                <a:spcPct val="115000"/>
              </a:lnSpc>
            </a:pPr>
            <a:r>
              <a:rPr lang="ru-RU" sz="1400" b="1" dirty="0">
                <a:solidFill>
                  <a:schemeClr val="dk1"/>
                </a:solidFill>
                <a:latin typeface="IBM Plex Sans"/>
                <a:ea typeface="IBM Plex Sans"/>
                <a:cs typeface="IBM Plex Sans"/>
                <a:sym typeface="IBM Plex Sans"/>
              </a:rPr>
              <a:t>Задача: отражение долей инвестиций в проекте</a:t>
            </a:r>
            <a:endParaRPr sz="1400" dirty="0">
              <a:solidFill>
                <a:schemeClr val="dk1"/>
              </a:solidFill>
              <a:latin typeface="IBM Plex Sans"/>
              <a:ea typeface="IBM Plex Sans"/>
              <a:cs typeface="IBM Plex Sans"/>
              <a:sym typeface="IBM Plex Sans"/>
            </a:endParaRPr>
          </a:p>
          <a:p>
            <a:pPr>
              <a:lnSpc>
                <a:spcPct val="115000"/>
              </a:lnSpc>
              <a:spcBef>
                <a:spcPts val="1067"/>
              </a:spcBef>
            </a:pPr>
            <a:r>
              <a:rPr lang="ru-RU" sz="1400" dirty="0">
                <a:solidFill>
                  <a:srgbClr val="000000"/>
                </a:solidFill>
                <a:latin typeface="IBM Plex Sans" panose="020B0503050203000203" pitchFamily="34" charset="0"/>
                <a:ea typeface="IBM Plex Sans"/>
                <a:cs typeface="Times New Roman" panose="02020603050405020304" pitchFamily="18" charset="0"/>
                <a:sym typeface="IBM Plex Sans"/>
              </a:rPr>
              <a:t>Вариант решения:</a:t>
            </a:r>
          </a:p>
          <a:p>
            <a:pPr>
              <a:lnSpc>
                <a:spcPct val="115000"/>
              </a:lnSpc>
              <a:spcBef>
                <a:spcPts val="1067"/>
              </a:spcBef>
            </a:pPr>
            <a:r>
              <a:rPr lang="ru-RU" sz="1400" dirty="0">
                <a:solidFill>
                  <a:srgbClr val="000000"/>
                </a:solidFill>
                <a:latin typeface="IBM Plex Sans" panose="020B0503050203000203" pitchFamily="34" charset="0"/>
                <a:ea typeface="IBM Plex Sans"/>
                <a:cs typeface="Times New Roman" panose="02020603050405020304" pitchFamily="18" charset="0"/>
                <a:sym typeface="IBM Plex Sans"/>
              </a:rPr>
              <a:t>круговая диаграмма</a:t>
            </a:r>
            <a:endParaRPr sz="1400" dirty="0">
              <a:solidFill>
                <a:schemeClr val="dk1"/>
              </a:solidFill>
              <a:latin typeface="IBM Plex Sans"/>
              <a:ea typeface="IBM Plex Sans"/>
              <a:cs typeface="IBM Plex Sans"/>
              <a:sym typeface="IBM Plex Sans"/>
            </a:endParaRPr>
          </a:p>
        </p:txBody>
      </p:sp>
      <p:sp>
        <p:nvSpPr>
          <p:cNvPr id="373" name="Google Shape;373;p52"/>
          <p:cNvSpPr txBox="1"/>
          <p:nvPr/>
        </p:nvSpPr>
        <p:spPr>
          <a:xfrm>
            <a:off x="8215667" y="1817364"/>
            <a:ext cx="3268000" cy="1414746"/>
          </a:xfrm>
          <a:prstGeom prst="rect">
            <a:avLst/>
          </a:prstGeom>
          <a:noFill/>
          <a:ln>
            <a:noFill/>
          </a:ln>
        </p:spPr>
        <p:txBody>
          <a:bodyPr spcFirstLastPara="1" wrap="square" lIns="0" tIns="0" rIns="0" bIns="0" anchor="t" anchorCtr="0">
            <a:spAutoFit/>
          </a:bodyPr>
          <a:lstStyle/>
          <a:p>
            <a:pPr>
              <a:lnSpc>
                <a:spcPct val="115000"/>
              </a:lnSpc>
            </a:pPr>
            <a:r>
              <a:rPr lang="ru-RU" sz="1600" b="1" dirty="0">
                <a:solidFill>
                  <a:schemeClr val="dk1"/>
                </a:solidFill>
                <a:latin typeface="IBM Plex Sans"/>
                <a:ea typeface="IBM Plex Sans"/>
                <a:cs typeface="IBM Plex Sans"/>
                <a:sym typeface="IBM Plex Sans"/>
              </a:rPr>
              <a:t>Задача: сравнить прибыль от продаж в разных филиалах</a:t>
            </a:r>
            <a:endParaRPr sz="1600" dirty="0">
              <a:solidFill>
                <a:schemeClr val="dk1"/>
              </a:solidFill>
              <a:latin typeface="IBM Plex Sans"/>
              <a:ea typeface="IBM Plex Sans"/>
              <a:cs typeface="IBM Plex Sans"/>
              <a:sym typeface="IBM Plex Sans"/>
            </a:endParaRPr>
          </a:p>
          <a:p>
            <a:pPr marL="16933">
              <a:lnSpc>
                <a:spcPct val="115000"/>
              </a:lnSpc>
              <a:spcBef>
                <a:spcPts val="1067"/>
              </a:spcBef>
            </a:pPr>
            <a:r>
              <a:rPr lang="ru-RU" sz="1600" dirty="0">
                <a:solidFill>
                  <a:schemeClr val="dk1"/>
                </a:solidFill>
                <a:latin typeface="IBM Plex Sans"/>
                <a:ea typeface="IBM Plex Sans"/>
                <a:cs typeface="IBM Plex Sans"/>
                <a:sym typeface="IBM Plex Sans"/>
              </a:rPr>
              <a:t>Вариант решения:</a:t>
            </a:r>
          </a:p>
          <a:p>
            <a:pPr marL="16933">
              <a:lnSpc>
                <a:spcPct val="115000"/>
              </a:lnSpc>
              <a:spcBef>
                <a:spcPts val="1067"/>
              </a:spcBef>
            </a:pPr>
            <a:r>
              <a:rPr lang="ru-RU" sz="1600" dirty="0">
                <a:solidFill>
                  <a:schemeClr val="dk1"/>
                </a:solidFill>
                <a:latin typeface="IBM Plex Sans"/>
                <a:ea typeface="IBM Plex Sans"/>
                <a:cs typeface="IBM Plex Sans"/>
                <a:sym typeface="IBM Plex Sans"/>
              </a:rPr>
              <a:t>гистограмма</a:t>
            </a:r>
            <a:endParaRPr sz="1600" dirty="0">
              <a:solidFill>
                <a:schemeClr val="dk1"/>
              </a:solidFill>
              <a:latin typeface="IBM Plex Sans"/>
              <a:ea typeface="IBM Plex Sans"/>
              <a:cs typeface="IBM Plex Sans"/>
              <a:sym typeface="IBM Plex Sans"/>
            </a:endParaRPr>
          </a:p>
        </p:txBody>
      </p:sp>
      <p:sp>
        <p:nvSpPr>
          <p:cNvPr id="377" name="Google Shape;377;p52"/>
          <p:cNvSpPr txBox="1">
            <a:spLocks noGrp="1"/>
          </p:cNvSpPr>
          <p:nvPr>
            <p:ph type="title"/>
          </p:nvPr>
        </p:nvSpPr>
        <p:spPr>
          <a:xfrm>
            <a:off x="731667" y="1011706"/>
            <a:ext cx="10752000" cy="376636"/>
          </a:xfrm>
          <a:prstGeom prst="rect">
            <a:avLst/>
          </a:prstGeom>
          <a:noFill/>
          <a:ln>
            <a:noFill/>
          </a:ln>
        </p:spPr>
        <p:txBody>
          <a:bodyPr spcFirstLastPara="1" wrap="square" lIns="0" tIns="7233" rIns="0" bIns="0" anchor="b"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Выбор вида диаграммы: как определить, какой тип диаграммы нужен?</a:t>
            </a:r>
            <a:endParaRPr sz="2400" dirty="0">
              <a:solidFill>
                <a:schemeClr val="dk1"/>
              </a:solidFill>
              <a:latin typeface="IBM Plex Sans SemiBold"/>
              <a:ea typeface="IBM Plex Sans SemiBold"/>
              <a:cs typeface="IBM Plex Sans SemiBold"/>
              <a:sym typeface="IBM Plex Sans SemiBold"/>
            </a:endParaRPr>
          </a:p>
        </p:txBody>
      </p:sp>
      <p:sp>
        <p:nvSpPr>
          <p:cNvPr id="378" name="Google Shape;378;p52"/>
          <p:cNvSpPr txBox="1"/>
          <p:nvPr/>
        </p:nvSpPr>
        <p:spPr>
          <a:xfrm>
            <a:off x="4419424" y="1822741"/>
            <a:ext cx="3268000" cy="2016449"/>
          </a:xfrm>
          <a:prstGeom prst="rect">
            <a:avLst/>
          </a:prstGeom>
          <a:noFill/>
          <a:ln>
            <a:noFill/>
          </a:ln>
        </p:spPr>
        <p:txBody>
          <a:bodyPr spcFirstLastPara="1" wrap="square" lIns="0" tIns="0" rIns="0" bIns="0" anchor="t" anchorCtr="0">
            <a:spAutoFit/>
          </a:bodyPr>
          <a:lstStyle/>
          <a:p>
            <a:pPr marL="16933">
              <a:lnSpc>
                <a:spcPct val="115000"/>
              </a:lnSpc>
            </a:pPr>
            <a:r>
              <a:rPr lang="ru-RU" sz="1400" b="1" dirty="0">
                <a:solidFill>
                  <a:schemeClr val="dk1"/>
                </a:solidFill>
                <a:latin typeface="IBM Plex Sans"/>
                <a:ea typeface="IBM Plex Sans"/>
                <a:cs typeface="IBM Plex Sans"/>
                <a:sym typeface="IBM Plex Sans"/>
              </a:rPr>
              <a:t>Задача: показать продукты, приносящие наибольшую прибыль и требующие повышенного внимания</a:t>
            </a:r>
            <a:endParaRPr sz="1400" dirty="0">
              <a:solidFill>
                <a:schemeClr val="dk1"/>
              </a:solidFill>
              <a:latin typeface="IBM Plex Sans"/>
              <a:ea typeface="IBM Plex Sans"/>
              <a:cs typeface="IBM Plex Sans"/>
              <a:sym typeface="IBM Plex Sans"/>
            </a:endParaRPr>
          </a:p>
          <a:p>
            <a:pPr>
              <a:lnSpc>
                <a:spcPct val="115000"/>
              </a:lnSpc>
              <a:spcBef>
                <a:spcPts val="1067"/>
              </a:spcBef>
            </a:pPr>
            <a:r>
              <a:rPr lang="ru-RU" sz="1400" dirty="0">
                <a:solidFill>
                  <a:srgbClr val="000000"/>
                </a:solidFill>
                <a:latin typeface="IBM Plex Sans" panose="020B0503050203000203" pitchFamily="34" charset="0"/>
                <a:cs typeface="Times New Roman" panose="02020603050405020304" pitchFamily="18" charset="0"/>
              </a:rPr>
              <a:t>Вариант решения:</a:t>
            </a:r>
          </a:p>
          <a:p>
            <a:pPr>
              <a:lnSpc>
                <a:spcPct val="115000"/>
              </a:lnSpc>
              <a:spcBef>
                <a:spcPts val="1067"/>
              </a:spcBef>
            </a:pPr>
            <a:r>
              <a:rPr lang="ru-RU" sz="1400" dirty="0">
                <a:solidFill>
                  <a:srgbClr val="000000"/>
                </a:solidFill>
                <a:latin typeface="IBM Plex Sans" panose="020B0503050203000203" pitchFamily="34" charset="0"/>
                <a:cs typeface="Times New Roman" panose="02020603050405020304" pitchFamily="18" charset="0"/>
              </a:rPr>
              <a:t>Диаграмма Парето (отражающая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принцип Парето: 20% усилий дают 80% результата</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endParaRPr sz="1400" dirty="0"/>
          </a:p>
        </p:txBody>
      </p:sp>
      <p:sp>
        <p:nvSpPr>
          <p:cNvPr id="379" name="Google Shape;379;p52"/>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400" dirty="0"/>
              <a:t>Урок </a:t>
            </a:r>
            <a:r>
              <a:rPr lang="en-US" sz="1400" dirty="0"/>
              <a:t>3</a:t>
            </a:r>
            <a:r>
              <a:rPr lang="ru-RU" sz="1400" dirty="0"/>
              <a:t>. Инструменты визуализации в </a:t>
            </a:r>
            <a:r>
              <a:rPr lang="en-US" sz="1400" dirty="0"/>
              <a:t>MS Excel.</a:t>
            </a:r>
            <a:endParaRPr dirty="0"/>
          </a:p>
        </p:txBody>
      </p:sp>
      <p:pic>
        <p:nvPicPr>
          <p:cNvPr id="3" name="Рисунок 2">
            <a:extLst>
              <a:ext uri="{FF2B5EF4-FFF2-40B4-BE49-F238E27FC236}">
                <a16:creationId xmlns:a16="http://schemas.microsoft.com/office/drawing/2014/main" id="{D3D64712-F9D5-0815-0FCF-63C33A963774}"/>
              </a:ext>
            </a:extLst>
          </p:cNvPr>
          <p:cNvPicPr>
            <a:picLocks noChangeAspect="1"/>
          </p:cNvPicPr>
          <p:nvPr/>
        </p:nvPicPr>
        <p:blipFill>
          <a:blip r:embed="rId4"/>
          <a:stretch>
            <a:fillRect/>
          </a:stretch>
        </p:blipFill>
        <p:spPr>
          <a:xfrm>
            <a:off x="390687" y="4008656"/>
            <a:ext cx="3399134" cy="2338356"/>
          </a:xfrm>
          <a:prstGeom prst="rect">
            <a:avLst/>
          </a:prstGeom>
        </p:spPr>
      </p:pic>
      <p:pic>
        <p:nvPicPr>
          <p:cNvPr id="5" name="Рисунок 4">
            <a:extLst>
              <a:ext uri="{FF2B5EF4-FFF2-40B4-BE49-F238E27FC236}">
                <a16:creationId xmlns:a16="http://schemas.microsoft.com/office/drawing/2014/main" id="{810270A8-8075-3617-4B6A-F91FADE52D36}"/>
              </a:ext>
            </a:extLst>
          </p:cNvPr>
          <p:cNvPicPr>
            <a:picLocks noChangeAspect="1"/>
          </p:cNvPicPr>
          <p:nvPr/>
        </p:nvPicPr>
        <p:blipFill>
          <a:blip r:embed="rId5"/>
          <a:stretch>
            <a:fillRect/>
          </a:stretch>
        </p:blipFill>
        <p:spPr>
          <a:xfrm>
            <a:off x="4220126" y="4025482"/>
            <a:ext cx="3467298" cy="2304704"/>
          </a:xfrm>
          <a:prstGeom prst="rect">
            <a:avLst/>
          </a:prstGeom>
        </p:spPr>
      </p:pic>
      <p:pic>
        <p:nvPicPr>
          <p:cNvPr id="9" name="Рисунок 8">
            <a:extLst>
              <a:ext uri="{FF2B5EF4-FFF2-40B4-BE49-F238E27FC236}">
                <a16:creationId xmlns:a16="http://schemas.microsoft.com/office/drawing/2014/main" id="{2335C226-A99F-46DF-1280-BD41E3698B03}"/>
              </a:ext>
            </a:extLst>
          </p:cNvPr>
          <p:cNvPicPr>
            <a:picLocks noChangeAspect="1"/>
          </p:cNvPicPr>
          <p:nvPr/>
        </p:nvPicPr>
        <p:blipFill>
          <a:blip r:embed="rId6"/>
          <a:stretch>
            <a:fillRect/>
          </a:stretch>
        </p:blipFill>
        <p:spPr>
          <a:xfrm>
            <a:off x="8325841" y="4008656"/>
            <a:ext cx="3467298" cy="2304704"/>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720000" y="894678"/>
            <a:ext cx="7944000" cy="376636"/>
          </a:xfrm>
          <a:prstGeom prst="rect">
            <a:avLst/>
          </a:prstGeom>
          <a:noFill/>
          <a:ln>
            <a:noFill/>
          </a:ln>
        </p:spPr>
        <p:txBody>
          <a:bodyPr spcFirstLastPara="1" wrap="square" lIns="0" tIns="7233" rIns="0" bIns="0" anchor="t"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Выбор вида диаграммы</a:t>
            </a:r>
            <a:endParaRPr sz="2400" dirty="0">
              <a:solidFill>
                <a:schemeClr val="dk1"/>
              </a:solidFill>
              <a:latin typeface="IBM Plex Sans SemiBold"/>
              <a:ea typeface="IBM Plex Sans SemiBold"/>
              <a:cs typeface="IBM Plex Sans SemiBold"/>
              <a:sym typeface="IBM Plex Sans SemiBold"/>
            </a:endParaRPr>
          </a:p>
        </p:txBody>
      </p:sp>
      <p:sp>
        <p:nvSpPr>
          <p:cNvPr id="7" name="Google Shape;276;p48">
            <a:extLst>
              <a:ext uri="{FF2B5EF4-FFF2-40B4-BE49-F238E27FC236}">
                <a16:creationId xmlns:a16="http://schemas.microsoft.com/office/drawing/2014/main" id="{DE35E0D6-1CAF-5F26-90BB-321D80927136}"/>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sp>
        <p:nvSpPr>
          <p:cNvPr id="5" name="Google Shape;520;p71">
            <a:extLst>
              <a:ext uri="{FF2B5EF4-FFF2-40B4-BE49-F238E27FC236}">
                <a16:creationId xmlns:a16="http://schemas.microsoft.com/office/drawing/2014/main" id="{1E55CAE1-C17A-3C8B-FBEF-ADA2A90D1838}"/>
              </a:ext>
            </a:extLst>
          </p:cNvPr>
          <p:cNvSpPr txBox="1"/>
          <p:nvPr/>
        </p:nvSpPr>
        <p:spPr>
          <a:xfrm>
            <a:off x="720000" y="1483367"/>
            <a:ext cx="4293858" cy="2908489"/>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Рекомендуемые диаграммы </a:t>
            </a:r>
            <a:r>
              <a:rPr lang="en-US"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Excel</a:t>
            </a:r>
          </a:p>
          <a:p>
            <a:pPr>
              <a:lnSpc>
                <a:spcPct val="115000"/>
              </a:lnSpc>
              <a:spcBef>
                <a:spcPts val="500"/>
              </a:spcBef>
              <a:spcAft>
                <a:spcPts val="1000"/>
              </a:spcAft>
            </a:pPr>
            <a:endParaRPr lang="en-US"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Чтобы посмотреть, что предложит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Excel</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выделите данные и выберите команду:</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Вставка &gt;&gt; Диаграммы &gt;&gt;Рекомендуемые диаграммы</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F8437892-6DBD-5A3B-8372-C535F9134D47}"/>
              </a:ext>
            </a:extLst>
          </p:cNvPr>
          <p:cNvPicPr>
            <a:picLocks noChangeAspect="1"/>
          </p:cNvPicPr>
          <p:nvPr/>
        </p:nvPicPr>
        <p:blipFill>
          <a:blip r:embed="rId3"/>
          <a:stretch>
            <a:fillRect/>
          </a:stretch>
        </p:blipFill>
        <p:spPr>
          <a:xfrm>
            <a:off x="5656188" y="2181046"/>
            <a:ext cx="5784990" cy="3611663"/>
          </a:xfrm>
          <a:prstGeom prst="rect">
            <a:avLst/>
          </a:prstGeom>
        </p:spPr>
      </p:pic>
    </p:spTree>
    <p:extLst>
      <p:ext uri="{BB962C8B-B14F-4D97-AF65-F5344CB8AC3E}">
        <p14:creationId xmlns:p14="http://schemas.microsoft.com/office/powerpoint/2010/main" val="237635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720000" y="894678"/>
            <a:ext cx="7944000" cy="376636"/>
          </a:xfrm>
          <a:prstGeom prst="rect">
            <a:avLst/>
          </a:prstGeom>
          <a:noFill/>
          <a:ln>
            <a:noFill/>
          </a:ln>
        </p:spPr>
        <p:txBody>
          <a:bodyPr spcFirstLastPara="1" wrap="square" lIns="0" tIns="7233" rIns="0" bIns="0" anchor="t"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Комбинированные диаграммы</a:t>
            </a:r>
            <a:endParaRPr sz="2400" dirty="0">
              <a:solidFill>
                <a:schemeClr val="dk1"/>
              </a:solidFill>
              <a:latin typeface="IBM Plex Sans SemiBold"/>
              <a:ea typeface="IBM Plex Sans SemiBold"/>
              <a:cs typeface="IBM Plex Sans SemiBold"/>
              <a:sym typeface="IBM Plex Sans SemiBold"/>
            </a:endParaRPr>
          </a:p>
        </p:txBody>
      </p:sp>
      <p:sp>
        <p:nvSpPr>
          <p:cNvPr id="7" name="Google Shape;276;p48">
            <a:extLst>
              <a:ext uri="{FF2B5EF4-FFF2-40B4-BE49-F238E27FC236}">
                <a16:creationId xmlns:a16="http://schemas.microsoft.com/office/drawing/2014/main" id="{DE35E0D6-1CAF-5F26-90BB-321D80927136}"/>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sp>
        <p:nvSpPr>
          <p:cNvPr id="5" name="Google Shape;520;p71">
            <a:extLst>
              <a:ext uri="{FF2B5EF4-FFF2-40B4-BE49-F238E27FC236}">
                <a16:creationId xmlns:a16="http://schemas.microsoft.com/office/drawing/2014/main" id="{1E55CAE1-C17A-3C8B-FBEF-ADA2A90D1838}"/>
              </a:ext>
            </a:extLst>
          </p:cNvPr>
          <p:cNvSpPr txBox="1"/>
          <p:nvPr/>
        </p:nvSpPr>
        <p:spPr>
          <a:xfrm>
            <a:off x="885697" y="2217899"/>
            <a:ext cx="4293858" cy="3919535"/>
          </a:xfrm>
          <a:prstGeom prst="rect">
            <a:avLst/>
          </a:prstGeom>
          <a:noFill/>
          <a:ln>
            <a:noFill/>
          </a:ln>
        </p:spPr>
        <p:txBody>
          <a:bodyPr spcFirstLastPara="1" wrap="square" lIns="0" tIns="0" rIns="0" bIns="0" anchor="t" anchorCtr="0">
            <a:spAutoFit/>
          </a:bodyPr>
          <a:lstStyle/>
          <a:p>
            <a:pPr>
              <a:lnSpc>
                <a:spcPct val="115000"/>
              </a:lnSpc>
              <a:spcBef>
                <a:spcPts val="500"/>
              </a:spcBef>
              <a:spcAft>
                <a:spcPts val="1000"/>
              </a:spcAf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 одной диаграмме можно отобразить несколько типов диаграмм для рядов данных – такие диаграммы называются </a:t>
            </a:r>
            <a:r>
              <a:rPr lang="ru-RU" sz="16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комбинированными</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t>
            </a:r>
          </a:p>
          <a:p>
            <a:pPr>
              <a:lnSpc>
                <a:spcPct val="115000"/>
              </a:lnSpc>
              <a:spcBef>
                <a:spcPts val="500"/>
              </a:spcBef>
              <a:spcAft>
                <a:spcPts val="1000"/>
              </a:spcAft>
            </a:pP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Например, поместим на диаграмме гистограмму, отражающую ежемесячную выручку и график объема продаж: таким образом можно оценить зависимость выручки от объема продаж.</a:t>
            </a: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id="{59274338-340E-1CE3-E246-DB62774AF4CE}"/>
              </a:ext>
            </a:extLst>
          </p:cNvPr>
          <p:cNvPicPr>
            <a:picLocks noChangeAspect="1"/>
          </p:cNvPicPr>
          <p:nvPr/>
        </p:nvPicPr>
        <p:blipFill>
          <a:blip r:embed="rId4"/>
          <a:stretch>
            <a:fillRect/>
          </a:stretch>
        </p:blipFill>
        <p:spPr>
          <a:xfrm>
            <a:off x="5744531" y="2047963"/>
            <a:ext cx="6152515" cy="3848100"/>
          </a:xfrm>
          <a:prstGeom prst="rect">
            <a:avLst/>
          </a:prstGeom>
        </p:spPr>
      </p:pic>
    </p:spTree>
    <p:extLst>
      <p:ext uri="{BB962C8B-B14F-4D97-AF65-F5344CB8AC3E}">
        <p14:creationId xmlns:p14="http://schemas.microsoft.com/office/powerpoint/2010/main" val="3804239111"/>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RU" dirty="0">
                <a:latin typeface="IBM Plex Sans SemiBold" panose="020B0703050203000203" pitchFamily="34" charset="0"/>
              </a:rPr>
              <a:t>Типы диаграмм в </a:t>
            </a:r>
            <a:r>
              <a:rPr lang="en-US" dirty="0">
                <a:latin typeface="IBM Plex Sans SemiBold" panose="020B0703050203000203" pitchFamily="34" charset="0"/>
              </a:rPr>
              <a:t>MS Excel</a:t>
            </a:r>
            <a:endParaRPr dirty="0">
              <a:latin typeface="IBM Plex Sans SemiBold" panose="020B0703050203000203" pitchFamily="34" charset="0"/>
            </a:endParaRPr>
          </a:p>
        </p:txBody>
      </p:sp>
    </p:spTree>
    <p:extLst>
      <p:ext uri="{BB962C8B-B14F-4D97-AF65-F5344CB8AC3E}">
        <p14:creationId xmlns:p14="http://schemas.microsoft.com/office/powerpoint/2010/main" val="3028553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ru-RU"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Гистограммы часто используются для сравнения дискретных наборов данных, а также для изображения различий между точками данных одного или нескольких рядов. </a:t>
            </a:r>
            <a:endParaRPr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sym typeface="IBM Plex Sans SemiBold"/>
              </a:rPr>
              <a:t>Гистограмма (</a:t>
            </a:r>
            <a:r>
              <a:rPr lang="en-US" dirty="0">
                <a:solidFill>
                  <a:schemeClr val="dk1"/>
                </a:solidFill>
                <a:latin typeface="IBM Plex Sans SemiBold" panose="020B0703050203000203" pitchFamily="34" charset="0"/>
                <a:sym typeface="IBM Plex Sans SemiBold"/>
              </a:rPr>
              <a:t>Column chart)</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Гистограмма с группировкой">
            <a:extLst>
              <a:ext uri="{FF2B5EF4-FFF2-40B4-BE49-F238E27FC236}">
                <a16:creationId xmlns:a16="http://schemas.microsoft.com/office/drawing/2014/main" id="{ACAB0CFB-C2D4-A4B6-A742-CE768A5B2E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0512" y="1975222"/>
            <a:ext cx="4992795" cy="2995677"/>
          </a:xfrm>
          <a:prstGeom prst="rect">
            <a:avLst/>
          </a:prstGeom>
          <a:noFill/>
          <a:ln>
            <a:noFill/>
          </a:ln>
        </p:spPr>
      </p:pic>
    </p:spTree>
    <p:extLst>
      <p:ext uri="{BB962C8B-B14F-4D97-AF65-F5344CB8AC3E}">
        <p14:creationId xmlns:p14="http://schemas.microsoft.com/office/powerpoint/2010/main" val="205108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731667" y="960068"/>
            <a:ext cx="10752000" cy="313932"/>
          </a:xfrm>
          <a:prstGeom prst="rect">
            <a:avLst/>
          </a:prstGeom>
          <a:noFill/>
          <a:ln>
            <a:noFill/>
          </a:ln>
        </p:spPr>
        <p:txBody>
          <a:bodyPr spcFirstLastPara="1" wrap="square" lIns="0" tIns="0" rIns="0" bIns="0" anchor="b" anchorCtr="0">
            <a:spAutoFit/>
          </a:bodyPr>
          <a:lstStyle/>
          <a:p>
            <a:pPr>
              <a:lnSpc>
                <a:spcPct val="85000"/>
              </a:lnSpc>
              <a:spcBef>
                <a:spcPts val="0"/>
              </a:spcBef>
              <a:buSzPts val="600"/>
            </a:pPr>
            <a:r>
              <a:rPr lang="ru" sz="2400" dirty="0">
                <a:solidFill>
                  <a:schemeClr val="dk1"/>
                </a:solidFill>
                <a:latin typeface="IBM Plex Sans SemiBold"/>
                <a:ea typeface="IBM Plex Sans SemiBold"/>
                <a:cs typeface="IBM Plex Sans SemiBold"/>
                <a:sym typeface="IBM Plex Sans SemiBold"/>
              </a:rPr>
              <a:t>Сегодня на уроке:</a:t>
            </a:r>
            <a:endParaRPr sz="2400" dirty="0">
              <a:solidFill>
                <a:schemeClr val="dk1"/>
              </a:solidFill>
              <a:latin typeface="IBM Plex Sans SemiBold"/>
              <a:ea typeface="IBM Plex Sans SemiBold"/>
              <a:cs typeface="IBM Plex Sans SemiBold"/>
              <a:sym typeface="IBM Plex Sans SemiBold"/>
            </a:endParaRPr>
          </a:p>
        </p:txBody>
      </p:sp>
      <p:sp>
        <p:nvSpPr>
          <p:cNvPr id="360" name="Google Shape;360;p50"/>
          <p:cNvSpPr txBox="1">
            <a:spLocks noGrp="1"/>
          </p:cNvSpPr>
          <p:nvPr>
            <p:ph type="subTitle" idx="1"/>
          </p:nvPr>
        </p:nvSpPr>
        <p:spPr>
          <a:xfrm>
            <a:off x="720725" y="1691927"/>
            <a:ext cx="10576540" cy="3702552"/>
          </a:xfrm>
          <a:prstGeom prst="rect">
            <a:avLst/>
          </a:prstGeom>
          <a:noFill/>
          <a:ln>
            <a:noFill/>
          </a:ln>
        </p:spPr>
        <p:txBody>
          <a:bodyPr spcFirstLastPara="1" vert="horz" wrap="square" lIns="0" tIns="0" rIns="0" bIns="0" rtlCol="0" anchor="ctr" anchorCtr="0">
            <a:spAutoFit/>
          </a:bodyPr>
          <a:lstStyle/>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r:id="rId4"/>
                    </a:ext>
                  </a:extLst>
                </a:blip>
              </a:buBlip>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Условное форматирование</a:t>
            </a: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r:id="rId4"/>
                    </a:ext>
                  </a:extLst>
                </a:blip>
              </a:buBlip>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r:id="rId4"/>
                    </a:ext>
                  </a:extLst>
                </a:blip>
              </a:buBlip>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Диаграммы и их элементы</a:t>
            </a: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r:id="rId4"/>
                    </a:ext>
                  </a:extLst>
                </a:blip>
              </a:buBlip>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r:id="rId4"/>
                    </a:ext>
                  </a:extLst>
                </a:blip>
              </a:buBlip>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Типы диаграмм и области их применения</a:t>
            </a: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r:id="rId4"/>
                    </a:ext>
                  </a:extLst>
                </a:blip>
              </a:buBlip>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r:id="rId4"/>
                    </a:ext>
                  </a:extLst>
                </a:blip>
              </a:buBlip>
              <a:tabLst>
                <a:tab pos="5934075" algn="r"/>
              </a:tabLs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Приемы работы с рядами данных и прогнозирование</a:t>
            </a: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r:id="rId4"/>
                    </a:ext>
                  </a:extLst>
                </a:blip>
              </a:buBlip>
              <a:tabLst>
                <a:tab pos="5934075" algn="r"/>
              </a:tabLst>
            </a:pPr>
            <a:endParaRPr lang="ru-RU" sz="16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412750" indent="-285750">
              <a:lnSpc>
                <a:spcPct val="115000"/>
              </a:lnSpc>
              <a:spcBef>
                <a:spcPts val="500"/>
              </a:spcBef>
              <a:spcAft>
                <a:spcPts val="500"/>
              </a:spcAft>
              <a:buSzPct val="110000"/>
              <a:buBlip>
                <a:blip r:embed="rId3">
                  <a:extLst>
                    <a:ext uri="{837473B0-CC2E-450A-ABE3-18F120FF3D39}">
                      <a1611:picAttrSrcUrl xmlns:a1611="http://schemas.microsoft.com/office/drawing/2016/11/main" r:id="rId4"/>
                    </a:ext>
                  </a:extLst>
                </a:blip>
              </a:buBlip>
              <a:tabLst>
                <a:tab pos="5934075" algn="r"/>
              </a:tabLst>
            </a:pPr>
            <a:r>
              <a:rPr lang="ru-RU" sz="16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endParaRPr lang="ru-RU" sz="1600" dirty="0">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5" name="Google Shape;276;p48">
            <a:extLst>
              <a:ext uri="{FF2B5EF4-FFF2-40B4-BE49-F238E27FC236}">
                <a16:creationId xmlns:a16="http://schemas.microsoft.com/office/drawing/2014/main" id="{CC7AA57B-C813-8F45-85BF-2DB53A46C9CB}"/>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Tree>
    <p:extLst>
      <p:ext uri="{BB962C8B-B14F-4D97-AF65-F5344CB8AC3E}">
        <p14:creationId xmlns:p14="http://schemas.microsoft.com/office/powerpoint/2010/main" val="1948805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Графики часто применяются для отображения непрерывных данных, а также для наглядного отображения тенденций. Например, при отображении ежедневных объемов продаж в виде графика видны их изменения и колебания во времени. Как правило, надписи на оси категорий наносятся с равными интервалами. </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Графики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График с маркерами данных">
            <a:extLst>
              <a:ext uri="{FF2B5EF4-FFF2-40B4-BE49-F238E27FC236}">
                <a16:creationId xmlns:a16="http://schemas.microsoft.com/office/drawing/2014/main" id="{4FB6573A-DFCE-991F-A92B-87D40CFC90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6042" y="2110234"/>
            <a:ext cx="4593895" cy="2756337"/>
          </a:xfrm>
          <a:prstGeom prst="rect">
            <a:avLst/>
          </a:prstGeom>
          <a:noFill/>
          <a:ln>
            <a:noFill/>
          </a:ln>
        </p:spPr>
      </p:pic>
    </p:spTree>
    <p:extLst>
      <p:ext uri="{BB962C8B-B14F-4D97-AF65-F5344CB8AC3E}">
        <p14:creationId xmlns:p14="http://schemas.microsoft.com/office/powerpoint/2010/main" val="1324239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Круговую диаграмму уместно использовать, если нужно показать пропорцию или часть чего-либо относительно целого. Круговая диаграмма строится только для одного ряда данных. Как правило, круговая диаграмма применяется не более чем для пяти-шести точек данных (секторов). Если создать диаграмму этого типа, содержащую больше точек данных, ее трудно будет понять.</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Круговые 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7" name="Рисунок 6" descr="Круговая диаграмма">
            <a:extLst>
              <a:ext uri="{FF2B5EF4-FFF2-40B4-BE49-F238E27FC236}">
                <a16:creationId xmlns:a16="http://schemas.microsoft.com/office/drawing/2014/main" id="{E691152E-6BA5-D6C6-AC2E-8612755C4E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0591" y="1883169"/>
            <a:ext cx="4918639" cy="2951184"/>
          </a:xfrm>
          <a:prstGeom prst="rect">
            <a:avLst/>
          </a:prstGeom>
          <a:noFill/>
          <a:ln>
            <a:noFill/>
          </a:ln>
        </p:spPr>
      </p:pic>
    </p:spTree>
    <p:extLst>
      <p:ext uri="{BB962C8B-B14F-4D97-AF65-F5344CB8AC3E}">
        <p14:creationId xmlns:p14="http://schemas.microsoft.com/office/powerpoint/2010/main" val="599093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Еще одним распространенным типом диаграмм являются точечные диаграммы, которые также известны под названием диаграммы рассеивания. Точечные диаграммы отличаются от остальных типов диаграмм тем, что значения откладываются по обеим их осям. Иными словами, в точечной диаграмме нет оси категорий. Данный тип диаграммы часто используется для того, чтобы показать взаимосвязь между двумя переменными.</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Точечные диаграммы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Точечная диаграмма">
            <a:extLst>
              <a:ext uri="{FF2B5EF4-FFF2-40B4-BE49-F238E27FC236}">
                <a16:creationId xmlns:a16="http://schemas.microsoft.com/office/drawing/2014/main" id="{6D7A6CB1-A27C-96FF-D561-A74A4D0558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8560" y="1791116"/>
            <a:ext cx="4737090" cy="2842254"/>
          </a:xfrm>
          <a:prstGeom prst="rect">
            <a:avLst/>
          </a:prstGeom>
          <a:noFill/>
          <a:ln>
            <a:noFill/>
          </a:ln>
        </p:spPr>
      </p:pic>
    </p:spTree>
    <p:extLst>
      <p:ext uri="{BB962C8B-B14F-4D97-AF65-F5344CB8AC3E}">
        <p14:creationId xmlns:p14="http://schemas.microsoft.com/office/powerpoint/2010/main" val="2695393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Диаграмму с областями можно представить как график, в котором вся область под линией графика закрашена определенным цветом.</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Диаграммы с областями позволяют подчеркнуть колебания или изменения с течением времени. Составные диаграммы с областями, то есть отражающие несколько рядов данных, также используются для отображения связи частей с целым.</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Диаграммы с областями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Диаграмма с областями">
            <a:extLst>
              <a:ext uri="{FF2B5EF4-FFF2-40B4-BE49-F238E27FC236}">
                <a16:creationId xmlns:a16="http://schemas.microsoft.com/office/drawing/2014/main" id="{DDA00883-EB6C-E5E1-CCCB-40771AADE1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98536" y="1614011"/>
            <a:ext cx="5022035" cy="3013221"/>
          </a:xfrm>
          <a:prstGeom prst="rect">
            <a:avLst/>
          </a:prstGeom>
          <a:noFill/>
          <a:ln>
            <a:noFill/>
          </a:ln>
        </p:spPr>
      </p:pic>
    </p:spTree>
    <p:extLst>
      <p:ext uri="{BB962C8B-B14F-4D97-AF65-F5344CB8AC3E}">
        <p14:creationId xmlns:p14="http://schemas.microsoft.com/office/powerpoint/2010/main" val="3771374415"/>
      </p:ext>
    </p:extLst>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633939" y="1578000"/>
            <a:ext cx="5901729" cy="4320000"/>
          </a:xfrm>
          <a:prstGeom prst="rect">
            <a:avLst/>
          </a:prstGeom>
        </p:spPr>
        <p:txBody>
          <a:bodyPr spcFirstLastPara="1" vert="horz" wrap="square" lIns="0" tIns="0" rIns="0" bIns="0" rtlCol="0" anchor="t" anchorCtr="0">
            <a:noAutofit/>
          </a:bodyPr>
          <a:lstStyle/>
          <a:p>
            <a:pPr marL="0" indent="0">
              <a:lnSpc>
                <a:spcPct val="115000"/>
              </a:lnSpc>
            </a:pPr>
            <a:endParaRPr lang="en-US"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Такая диаграмма имеет отдельную ось для каждой категории, причем все оси исходят из ее центра. Значение точек данных отмечается на соответствующей оси.</a:t>
            </a:r>
          </a:p>
          <a:p>
            <a:pPr marL="0" indent="0">
              <a:lnSpc>
                <a:spcPct val="115000"/>
              </a:lnSpc>
              <a:spcBef>
                <a:spcPts val="500"/>
              </a:spcBef>
              <a:spcAft>
                <a:spcPts val="1000"/>
              </a:spcAft>
            </a:pPr>
            <a:r>
              <a:rPr lang="ru-RU"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Лепестковая диаграмма помогает оценить различные варианты с учетом нескольких переменных. Получается двумерный график, отражающий состояние системы в целом, где каждый компонент отражен на своем, соответствующем ему луче. Например, можно сравнить между собой трех поставщиков, представив для каждого из них лепестковую диаграмму, где будут отражены качество их продуктов, цена, гибкость предлагаемых условий и скорость ответа на обращение.</a:t>
            </a:r>
            <a:endParaRPr lang="ru-RU"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Лепестковые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Лепестковая диаграмма">
            <a:extLst>
              <a:ext uri="{FF2B5EF4-FFF2-40B4-BE49-F238E27FC236}">
                <a16:creationId xmlns:a16="http://schemas.microsoft.com/office/drawing/2014/main" id="{405E5CCA-C10B-4159-BBA8-86F180A88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40512" y="1668377"/>
            <a:ext cx="5197358" cy="3118415"/>
          </a:xfrm>
          <a:prstGeom prst="rect">
            <a:avLst/>
          </a:prstGeom>
          <a:noFill/>
          <a:ln>
            <a:noFill/>
          </a:ln>
        </p:spPr>
      </p:pic>
    </p:spTree>
    <p:extLst>
      <p:ext uri="{BB962C8B-B14F-4D97-AF65-F5344CB8AC3E}">
        <p14:creationId xmlns:p14="http://schemas.microsoft.com/office/powerpoint/2010/main" val="71208083"/>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 поверхностных диаграммах два или несколько рядов данных отображаются в виде поверхности. Такая диаграмма удобна, когда нужно выделить уровни величин в ряду данных, например, увидеть температуру и время воздействия, где предел прочности материала минимален, а где он получается наоборот - высоким. В отличие от остальных типов диаграмм, в поверхностных диаграммах Excel применяет различные цвета для выделения значений, а не рядов данных. Количество цветов, используемых в диаграмме, зависит от цены основных делений по оси значений: каждый цвет соответствует одному делению.</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Поверхностные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Поверхностная диаграмма">
            <a:extLst>
              <a:ext uri="{FF2B5EF4-FFF2-40B4-BE49-F238E27FC236}">
                <a16:creationId xmlns:a16="http://schemas.microsoft.com/office/drawing/2014/main" id="{D1B2D96F-E7E3-6356-F519-A5ED386A9B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4011" y="1614011"/>
            <a:ext cx="4399860" cy="2991905"/>
          </a:xfrm>
          <a:prstGeom prst="rect">
            <a:avLst/>
          </a:prstGeom>
          <a:noFill/>
          <a:ln>
            <a:noFill/>
          </a:ln>
        </p:spPr>
      </p:pic>
    </p:spTree>
    <p:extLst>
      <p:ext uri="{BB962C8B-B14F-4D97-AF65-F5344CB8AC3E}">
        <p14:creationId xmlns:p14="http://schemas.microsoft.com/office/powerpoint/2010/main" val="2663381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Пузырьковые диаграммы напоминают точечные, но в них могут быть представлены дополнительные ряды данных. Такой дополнительный ряд отображается размером пузырьков. Как и в точечной, в пузырьковой диаграмме обе оси являются осями значений, а не категорий (ось категорий здесь отсутствует). Чаще всего такие диаграммы применяются в инфографике, например определить, какие ресурсы имеют относительно низкую посещаемость, или какие значения встречаются чаще всего, а какие - реже</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Пузырьковые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Пузырьковая диаграмма">
            <a:extLst>
              <a:ext uri="{FF2B5EF4-FFF2-40B4-BE49-F238E27FC236}">
                <a16:creationId xmlns:a16="http://schemas.microsoft.com/office/drawing/2014/main" id="{5B994679-66D6-A1A9-6458-1A524193EA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1958" y="1614011"/>
            <a:ext cx="4960667" cy="2976400"/>
          </a:xfrm>
          <a:prstGeom prst="rect">
            <a:avLst/>
          </a:prstGeom>
          <a:noFill/>
          <a:ln>
            <a:noFill/>
          </a:ln>
        </p:spPr>
      </p:pic>
    </p:spTree>
    <p:extLst>
      <p:ext uri="{BB962C8B-B14F-4D97-AF65-F5344CB8AC3E}">
        <p14:creationId xmlns:p14="http://schemas.microsoft.com/office/powerpoint/2010/main" val="3721454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14011"/>
            <a:ext cx="5901729"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Биржевые диаграммы очень полезны для отображения информации о колебаниях цен на бирже. В зависимости от подтипа для них требуется от трех до пяти наборов данных.</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Биржевые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7" name="Рисунок 6" descr="Биржевая диаграмма">
            <a:extLst>
              <a:ext uri="{FF2B5EF4-FFF2-40B4-BE49-F238E27FC236}">
                <a16:creationId xmlns:a16="http://schemas.microsoft.com/office/drawing/2014/main" id="{33F36E60-D8DD-745A-64F3-FCE8F5F42E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9660" y="1895442"/>
            <a:ext cx="4951883" cy="2971130"/>
          </a:xfrm>
          <a:prstGeom prst="rect">
            <a:avLst/>
          </a:prstGeom>
          <a:noFill/>
          <a:ln>
            <a:noFill/>
          </a:ln>
        </p:spPr>
      </p:pic>
    </p:spTree>
    <p:extLst>
      <p:ext uri="{BB962C8B-B14F-4D97-AF65-F5344CB8AC3E}">
        <p14:creationId xmlns:p14="http://schemas.microsoft.com/office/powerpoint/2010/main" val="2720440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Парето представляет собой комбинированную диаграмму, столбики которой отображаются в порядке убывания, причем для визуализации их значений используется левая ось. С помощью линии на диаграмме Парето  изображается суммарный процент, а для значений ее точек данных используется правая ось.</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Парето отображает принцип Парето: 20% усилий дают 80% результата (или наоборот, 20% неточностей дают 80% брака)</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Диаграммы Парето</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77C14A17-539B-DE15-EE35-29F8E271492E}"/>
              </a:ext>
            </a:extLst>
          </p:cNvPr>
          <p:cNvPicPr>
            <a:picLocks noChangeAspect="1"/>
          </p:cNvPicPr>
          <p:nvPr/>
        </p:nvPicPr>
        <p:blipFill>
          <a:blip r:embed="rId3"/>
          <a:stretch>
            <a:fillRect/>
          </a:stretch>
        </p:blipFill>
        <p:spPr>
          <a:xfrm>
            <a:off x="6198663" y="1859389"/>
            <a:ext cx="5535114" cy="2802119"/>
          </a:xfrm>
          <a:prstGeom prst="rect">
            <a:avLst/>
          </a:prstGeom>
        </p:spPr>
      </p:pic>
    </p:spTree>
    <p:extLst>
      <p:ext uri="{BB962C8B-B14F-4D97-AF65-F5344CB8AC3E}">
        <p14:creationId xmlns:p14="http://schemas.microsoft.com/office/powerpoint/2010/main" val="3145748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Каскадная диаграмма используется, чтобы показать кумулятивный, иначе говоря, накопительный эффект некоторой последовательности чисел (положительных и отрицательных). В результате получается представление, похожее на лестницу.</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Каскадные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Пример каскадной диаграммы">
            <a:extLst>
              <a:ext uri="{FF2B5EF4-FFF2-40B4-BE49-F238E27FC236}">
                <a16:creationId xmlns:a16="http://schemas.microsoft.com/office/drawing/2014/main" id="{4425A234-A8AF-5C36-F1D9-9513381D94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0571" y="2058742"/>
            <a:ext cx="4828008" cy="1801375"/>
          </a:xfrm>
          <a:prstGeom prst="rect">
            <a:avLst/>
          </a:prstGeom>
          <a:noFill/>
          <a:ln>
            <a:noFill/>
          </a:ln>
        </p:spPr>
      </p:pic>
    </p:spTree>
    <p:extLst>
      <p:ext uri="{BB962C8B-B14F-4D97-AF65-F5344CB8AC3E}">
        <p14:creationId xmlns:p14="http://schemas.microsoft.com/office/powerpoint/2010/main" val="3829959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20000" y="1727600"/>
            <a:ext cx="5729961" cy="3402800"/>
          </a:xfrm>
          <a:prstGeom prst="rect">
            <a:avLst/>
          </a:prstGeom>
        </p:spPr>
        <p:txBody>
          <a:bodyPr spcFirstLastPara="1" vert="horz" wrap="square" lIns="0" tIns="121900" rIns="121900" bIns="121900" rtlCol="0" anchor="ctr" anchorCtr="0">
            <a:noAutofit/>
          </a:bodyPr>
          <a:lstStyle/>
          <a:p>
            <a:pPr marL="127000">
              <a:lnSpc>
                <a:spcPct val="100000"/>
              </a:lnSpc>
              <a:spcBef>
                <a:spcPts val="500"/>
              </a:spcBef>
              <a:spcAft>
                <a:spcPts val="500"/>
              </a:spcAft>
              <a:buSzPct val="110000"/>
              <a:tabLst>
                <a:tab pos="5934075" algn="r"/>
              </a:tabLst>
            </a:pPr>
            <a:r>
              <a:rPr lang="ru-RU" sz="3600" dirty="0">
                <a:solidFill>
                  <a:schemeClr val="bg1"/>
                </a:solidFill>
                <a:effectLst/>
                <a:latin typeface="IBM Plex Sans SemiBold" panose="020B0703050203000203" pitchFamily="34" charset="0"/>
                <a:ea typeface="Times New Roman" panose="02020603050405020304" pitchFamily="18" charset="0"/>
                <a:cs typeface="Times New Roman" panose="02020603050405020304" pitchFamily="18" charset="0"/>
              </a:rPr>
              <a:t>Условное форматирование</a:t>
            </a:r>
          </a:p>
        </p:txBody>
      </p:sp>
      <p:sp>
        <p:nvSpPr>
          <p:cNvPr id="7" name="Google Shape;276;p48">
            <a:extLst>
              <a:ext uri="{FF2B5EF4-FFF2-40B4-BE49-F238E27FC236}">
                <a16:creationId xmlns:a16="http://schemas.microsoft.com/office/drawing/2014/main" id="{E62178D1-8096-AD69-D869-9D5FC0A73CE8}"/>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"ящик с усами" (которую также называют биржевой диаграммой или </a:t>
            </a: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квартильным</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графиком) часто используется для визуального суммирования данных.</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Диаграмма типа «Ящик с усами»</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Пример поля и диаграмма &quot;ящик с усами&quot;">
            <a:extLst>
              <a:ext uri="{FF2B5EF4-FFF2-40B4-BE49-F238E27FC236}">
                <a16:creationId xmlns:a16="http://schemas.microsoft.com/office/drawing/2014/main" id="{63DAD0B7-1DAC-48E2-3B04-23C7DB7D56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0435" y="1504246"/>
            <a:ext cx="3659358" cy="3542983"/>
          </a:xfrm>
          <a:prstGeom prst="rect">
            <a:avLst/>
          </a:prstGeom>
          <a:noFill/>
          <a:ln>
            <a:noFill/>
          </a:ln>
        </p:spPr>
      </p:pic>
    </p:spTree>
    <p:extLst>
      <p:ext uri="{BB962C8B-B14F-4D97-AF65-F5344CB8AC3E}">
        <p14:creationId xmlns:p14="http://schemas.microsoft.com/office/powerpoint/2010/main" val="2707759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Диаграмма "солнечные лучи" похожа на круговую диаграмму с несколькими концентрическими слоями. Этот тип диаграмм лучше всего подходит для данных, организованных иерархическим способом.</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Диаграмма типа «Солнечные лучи»</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Изображение круговой многоуровневой диаграммы в Office 2016 для Windows">
            <a:extLst>
              <a:ext uri="{FF2B5EF4-FFF2-40B4-BE49-F238E27FC236}">
                <a16:creationId xmlns:a16="http://schemas.microsoft.com/office/drawing/2014/main" id="{2161DCB4-0D62-E69F-E757-13E4E155E4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07221" y="1614010"/>
            <a:ext cx="3308596" cy="3295519"/>
          </a:xfrm>
          <a:prstGeom prst="rect">
            <a:avLst/>
          </a:prstGeom>
          <a:noFill/>
          <a:ln>
            <a:noFill/>
          </a:ln>
        </p:spPr>
      </p:pic>
    </p:spTree>
    <p:extLst>
      <p:ext uri="{BB962C8B-B14F-4D97-AF65-F5344CB8AC3E}">
        <p14:creationId xmlns:p14="http://schemas.microsoft.com/office/powerpoint/2010/main" val="1091347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Подобно диаграмме типа "солнечные лучи" древовидная диаграмма подходит для данных, организованных иерархическим способом. Однако в этом случае данные представляются в виде прямоугольников.</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rPr>
              <a:t>Древовидные диаграммы</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a:t>
            </a:r>
            <a:endParaRPr lang="ru-RU" sz="1200" dirty="0"/>
          </a:p>
        </p:txBody>
      </p:sp>
      <p:pic>
        <p:nvPicPr>
          <p:cNvPr id="8" name="Рисунок 7" descr="Пример древовидной диаграммы в Office 2016 для Windows">
            <a:extLst>
              <a:ext uri="{FF2B5EF4-FFF2-40B4-BE49-F238E27FC236}">
                <a16:creationId xmlns:a16="http://schemas.microsoft.com/office/drawing/2014/main" id="{E820ED1C-688B-D5D2-DC26-2DA2B91875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4862" y="1415772"/>
            <a:ext cx="3463499" cy="3168501"/>
          </a:xfrm>
          <a:prstGeom prst="rect">
            <a:avLst/>
          </a:prstGeom>
          <a:noFill/>
          <a:ln>
            <a:noFill/>
          </a:ln>
        </p:spPr>
      </p:pic>
    </p:spTree>
    <p:extLst>
      <p:ext uri="{BB962C8B-B14F-4D97-AF65-F5344CB8AC3E}">
        <p14:creationId xmlns:p14="http://schemas.microsoft.com/office/powerpoint/2010/main" val="219200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Диаграммы этого типа идеально подходят для представления относительных значений на каждой стадии процесса. Чаще всего они используются для визуализации воронки продаж.</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sym typeface="IBM Plex Sans SemiBold"/>
              </a:rPr>
              <a:t>Диаграмма «в</a:t>
            </a:r>
            <a:r>
              <a:rPr lang="ru-RU" dirty="0">
                <a:solidFill>
                  <a:schemeClr val="dk1"/>
                </a:solidFill>
                <a:latin typeface="IBM Plex Sans SemiBold" panose="020B0703050203000203" pitchFamily="34" charset="0"/>
              </a:rPr>
              <a:t>оронка»</a:t>
            </a:r>
            <a:endParaRPr lang="ru-RU"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Воронкообразная диаграмма, представляющая канал продаж; этапы указаны в первом столбце, значения — во втором">
            <a:extLst>
              <a:ext uri="{FF2B5EF4-FFF2-40B4-BE49-F238E27FC236}">
                <a16:creationId xmlns:a16="http://schemas.microsoft.com/office/drawing/2014/main" id="{BD2D44B7-6989-9380-04BE-C94D79D9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9484" y="3210263"/>
            <a:ext cx="6152515" cy="2082165"/>
          </a:xfrm>
          <a:prstGeom prst="rect">
            <a:avLst/>
          </a:prstGeom>
          <a:noFill/>
          <a:ln>
            <a:noFill/>
          </a:ln>
        </p:spPr>
      </p:pic>
    </p:spTree>
    <p:extLst>
      <p:ext uri="{BB962C8B-B14F-4D97-AF65-F5344CB8AC3E}">
        <p14:creationId xmlns:p14="http://schemas.microsoft.com/office/powerpoint/2010/main" val="1244004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ctr" anchorCtr="0">
            <a:noAutofit/>
          </a:bodyPr>
          <a:lstStyle/>
          <a:p>
            <a:pPr marL="0" indent="0">
              <a:lnSpc>
                <a:spcPct val="150000"/>
              </a:lnSpc>
              <a:spcBef>
                <a:spcPts val="500"/>
              </a:spcBef>
              <a:spcAft>
                <a:spcPts val="1000"/>
              </a:spcAft>
            </a:pPr>
            <a:r>
              <a:rPr lang="ru-RU" sz="1200" dirty="0">
                <a:effectLst/>
                <a:latin typeface="IBM Plex Sans" panose="020B0503050203000203" pitchFamily="34" charset="0"/>
                <a:ea typeface="Times New Roman" panose="02020603050405020304" pitchFamily="18" charset="0"/>
                <a:cs typeface="Times New Roman" panose="02020603050405020304" pitchFamily="18" charset="0"/>
              </a:rPr>
              <a:t>Диаграмму с картой можно использовать для сравнения значений и отображения категорий по географическим регионам. Используйте ее, если ваши данные включают географические регионы (например, сведения о странах, </a:t>
            </a:r>
            <a:r>
              <a:rPr lang="ru-RU" sz="1200" dirty="0">
                <a:latin typeface="IBM Plex Sans" panose="020B0503050203000203" pitchFamily="34" charset="0"/>
                <a:cs typeface="Times New Roman" panose="02020603050405020304" pitchFamily="18" charset="0"/>
              </a:rPr>
              <a:t>областях или почтовых индексах).</a:t>
            </a:r>
          </a:p>
          <a:p>
            <a:pPr marL="0" indent="0">
              <a:lnSpc>
                <a:spcPct val="150000"/>
              </a:lnSpc>
            </a:pPr>
            <a:r>
              <a:rPr lang="ru-RU" sz="1200" dirty="0">
                <a:latin typeface="IBM Plex Sans" panose="020B0503050203000203" pitchFamily="34" charset="0"/>
                <a:cs typeface="Times New Roman" panose="02020603050405020304" pitchFamily="18" charset="0"/>
              </a:rPr>
              <a:t>Например, на карте, показывающей страны по численности населения, используются значения. Значения выражают совокупную численность населения в каждой стране и отображаются с использованием спектра двухцветных градиентов. Цвет для каждого региона определяется в зависимости от того, в какую часть спектра попадает его значение относительно остальных значений.</a:t>
            </a:r>
          </a:p>
          <a:p>
            <a:pPr marL="0" indent="0">
              <a:lnSpc>
                <a:spcPct val="150000"/>
              </a:lnSpc>
            </a:pPr>
            <a:endParaRPr lang="ru-RU" sz="1200" dirty="0">
              <a:latin typeface="IBM Plex Sans" panose="020B0503050203000203" pitchFamily="34" charset="0"/>
              <a:cs typeface="Times New Roman" panose="02020603050405020304" pitchFamily="18" charset="0"/>
            </a:endParaRPr>
          </a:p>
          <a:p>
            <a:pPr marL="0" indent="0">
              <a:lnSpc>
                <a:spcPct val="150000"/>
              </a:lnSpc>
            </a:pPr>
            <a:r>
              <a:rPr lang="ru-RU" sz="1200" dirty="0">
                <a:latin typeface="IBM Plex Sans" panose="020B0503050203000203" pitchFamily="34" charset="0"/>
                <a:cs typeface="Times New Roman" panose="02020603050405020304" pitchFamily="18" charset="0"/>
              </a:rPr>
              <a:t>В приведенном примере карты стран по численности населения для отображения категорий используется легенда, чтобы показать группы или связи. Все точки данных представлены абсолютно разными цветами.</a:t>
            </a:r>
          </a:p>
          <a:p>
            <a:pPr marL="0" indent="0"/>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sym typeface="IBM Plex Sans SemiBold"/>
              </a:rPr>
              <a:t>2</a:t>
            </a:r>
            <a:r>
              <a:rPr lang="en-US" dirty="0">
                <a:solidFill>
                  <a:schemeClr val="dk1"/>
                </a:solidFill>
                <a:latin typeface="IBM Plex Sans SemiBold" panose="020B0703050203000203" pitchFamily="34" charset="0"/>
                <a:sym typeface="IBM Plex Sans SemiBold"/>
              </a:rPr>
              <a:t>D-</a:t>
            </a:r>
            <a:r>
              <a:rPr lang="ru-RU" dirty="0">
                <a:solidFill>
                  <a:schemeClr val="dk1"/>
                </a:solidFill>
                <a:latin typeface="IBM Plex Sans SemiBold" panose="020B0703050203000203" pitchFamily="34" charset="0"/>
                <a:sym typeface="IBM Plex Sans SemiBold"/>
              </a:rPr>
              <a:t>картограммы</a:t>
            </a: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descr="Диаграмма Excel с картой с данными по категориям">
            <a:extLst>
              <a:ext uri="{FF2B5EF4-FFF2-40B4-BE49-F238E27FC236}">
                <a16:creationId xmlns:a16="http://schemas.microsoft.com/office/drawing/2014/main" id="{4391ECBB-6243-7F0D-AC58-4B2E0CFF00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4038" y="3686448"/>
            <a:ext cx="3778322" cy="2760563"/>
          </a:xfrm>
          <a:prstGeom prst="rect">
            <a:avLst/>
          </a:prstGeom>
          <a:noFill/>
          <a:ln>
            <a:noFill/>
          </a:ln>
        </p:spPr>
      </p:pic>
      <p:pic>
        <p:nvPicPr>
          <p:cNvPr id="9" name="Рисунок 8" descr="Диаграмма Excel с картой с данными значений">
            <a:extLst>
              <a:ext uri="{FF2B5EF4-FFF2-40B4-BE49-F238E27FC236}">
                <a16:creationId xmlns:a16="http://schemas.microsoft.com/office/drawing/2014/main" id="{7096E685-390B-5FDF-A190-459C6F6F65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54038" y="836657"/>
            <a:ext cx="3778321" cy="2726448"/>
          </a:xfrm>
          <a:prstGeom prst="rect">
            <a:avLst/>
          </a:prstGeom>
          <a:noFill/>
          <a:ln>
            <a:noFill/>
          </a:ln>
        </p:spPr>
      </p:pic>
    </p:spTree>
    <p:extLst>
      <p:ext uri="{BB962C8B-B14F-4D97-AF65-F5344CB8AC3E}">
        <p14:creationId xmlns:p14="http://schemas.microsoft.com/office/powerpoint/2010/main" val="1333821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1" y="1614011"/>
            <a:ext cx="5153026"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en-US"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Mi</a:t>
            </a: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crosoft</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3D Карты для Excel — это средство трехмерной визуализации данных, которое позволяет взглянуть на информацию по-новому. Трехмерные Карты позволяют обнаруживать информацию, которая может не быть найдена в традиционных двухмерных таблицах и диаграммах.</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RU" dirty="0">
                <a:solidFill>
                  <a:schemeClr val="dk1"/>
                </a:solidFill>
                <a:latin typeface="IBM Plex Sans SemiBold" panose="020B0703050203000203" pitchFamily="34" charset="0"/>
                <a:sym typeface="IBM Plex Sans SemiBold"/>
              </a:rPr>
              <a:t>3</a:t>
            </a:r>
            <a:r>
              <a:rPr lang="en-US" dirty="0">
                <a:solidFill>
                  <a:schemeClr val="dk1"/>
                </a:solidFill>
                <a:latin typeface="IBM Plex Sans SemiBold" panose="020B0703050203000203" pitchFamily="34" charset="0"/>
                <a:sym typeface="IBM Plex Sans SemiBold"/>
              </a:rPr>
              <a:t>D-</a:t>
            </a:r>
            <a:r>
              <a:rPr lang="ru-RU" dirty="0">
                <a:solidFill>
                  <a:schemeClr val="dk1"/>
                </a:solidFill>
                <a:latin typeface="IBM Plex Sans SemiBold" panose="020B0703050203000203" pitchFamily="34" charset="0"/>
                <a:sym typeface="IBM Plex Sans SemiBold"/>
              </a:rPr>
              <a:t>карты</a:t>
            </a: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descr="Данные Power Map на трехмерном (3-D) глобусе">
            <a:extLst>
              <a:ext uri="{FF2B5EF4-FFF2-40B4-BE49-F238E27FC236}">
                <a16:creationId xmlns:a16="http://schemas.microsoft.com/office/drawing/2014/main" id="{9CA94666-8780-7912-D5CB-DC3B5824B6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70180" y="1777682"/>
            <a:ext cx="3302635" cy="3302635"/>
          </a:xfrm>
          <a:prstGeom prst="rect">
            <a:avLst/>
          </a:prstGeom>
          <a:noFill/>
          <a:ln>
            <a:noFill/>
          </a:ln>
        </p:spPr>
      </p:pic>
    </p:spTree>
    <p:extLst>
      <p:ext uri="{BB962C8B-B14F-4D97-AF65-F5344CB8AC3E}">
        <p14:creationId xmlns:p14="http://schemas.microsoft.com/office/powerpoint/2010/main" val="1345585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20000" y="1727600"/>
            <a:ext cx="5136000" cy="3402800"/>
          </a:xfrm>
          <a:prstGeom prst="rect">
            <a:avLst/>
          </a:prstGeom>
        </p:spPr>
        <p:txBody>
          <a:bodyPr spcFirstLastPara="1" vert="horz" wrap="square" lIns="0" tIns="121900" rIns="121900" bIns="121900" rtlCol="0" anchor="ctr" anchorCtr="0">
            <a:noAutofit/>
          </a:bodyPr>
          <a:lstStyle/>
          <a:p>
            <a:pPr>
              <a:lnSpc>
                <a:spcPct val="115000"/>
              </a:lnSpc>
              <a:spcBef>
                <a:spcPts val="1500"/>
              </a:spcBef>
            </a:pPr>
            <a:r>
              <a:rPr lang="ru-RU" sz="3600" spc="75" dirty="0">
                <a:solidFill>
                  <a:schemeClr val="bg1"/>
                </a:solidFill>
                <a:effectLst/>
                <a:latin typeface="IBM Plex Sans SemiBold" panose="020B0703050203000203" pitchFamily="34" charset="0"/>
              </a:rPr>
              <a:t>Приемы работы с рядами данных и прогнозирование</a:t>
            </a:r>
          </a:p>
        </p:txBody>
      </p:sp>
      <p:sp>
        <p:nvSpPr>
          <p:cNvPr id="463" name="Google Shape;463;p62"/>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400" dirty="0"/>
              <a:t>Урок </a:t>
            </a:r>
            <a:r>
              <a:rPr lang="en-US" sz="1400" dirty="0"/>
              <a:t>3</a:t>
            </a:r>
            <a:r>
              <a:rPr lang="ru-RU" sz="1400" dirty="0"/>
              <a:t>. Инструменты визуализации в </a:t>
            </a:r>
            <a:r>
              <a:rPr lang="en-US" sz="1400" dirty="0"/>
              <a:t>MS Excel. </a:t>
            </a:r>
            <a:endParaRPr dirty="0"/>
          </a:p>
        </p:txBody>
      </p:sp>
    </p:spTree>
    <p:extLst>
      <p:ext uri="{BB962C8B-B14F-4D97-AF65-F5344CB8AC3E}">
        <p14:creationId xmlns:p14="http://schemas.microsoft.com/office/powerpoint/2010/main" val="3306875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Каждая диаграмма состоит из одного или нескольких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рядов данных</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которые содержатся на рабочем листе. Эти данные преобразуются в столбцы диаграмм, графики, секторы круговых диаграмм и т.д. </a:t>
            </a:r>
          </a:p>
          <a:p>
            <a:pPr marL="0" indent="0">
              <a:lnSpc>
                <a:spcPct val="115000"/>
              </a:lnSpc>
              <a:spcBef>
                <a:spcPts val="500"/>
              </a:spcBef>
              <a:spcAft>
                <a:spcPts val="1000"/>
              </a:spcAft>
            </a:pPr>
            <a:endParaRPr lang="ru-RU" sz="14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Ряд данных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компонент диаграммы, представляющий из себя массив числовых данных. Это может быть результат каких-либо измерений или история изменения какого-либо показателя, например цены акций в зависимости от времени.</a:t>
            </a:r>
          </a:p>
          <a:p>
            <a:pPr marL="0" indent="0">
              <a:lnSpc>
                <a:spcPct val="115000"/>
              </a:lnSpc>
              <a:spcBef>
                <a:spcPts val="500"/>
              </a:spcBef>
              <a:spcAft>
                <a:spcPts val="1000"/>
              </a:spcAft>
            </a:pP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Ряды данных</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1567015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MS Excel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позволяет строить на диаграмме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линии тренда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тенденции изменения величины в ряду данных. </a:t>
            </a:r>
          </a:p>
          <a:p>
            <a:pPr marL="0" indent="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Линия тренда строится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методом аппроксимации </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то есть подбора математической функции определенного вида, наиболее близкой к реальным значениям. </a:t>
            </a:r>
          </a:p>
          <a:p>
            <a:pPr marL="0" indent="0">
              <a:lnSpc>
                <a:spcPct val="115000"/>
              </a:lnSpc>
              <a:spcBef>
                <a:spcPts val="500"/>
              </a:spcBef>
              <a:spcAft>
                <a:spcPts val="1000"/>
              </a:spcAft>
            </a:pP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Аппроксимация</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(или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приближение</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это научный метод, состоящий в замене одних объектов другими, в каком-то смысле более близкими к исходным, но более простыми. В данном случае мы заменяем случайные величины детерминированной функцией (то есть строго определенной в плане зависимости функции от аргумента). </a:t>
            </a:r>
          </a:p>
          <a:p>
            <a:pPr marL="0" indent="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Это позволяет анализировать изменения величины и </a:t>
            </a:r>
            <a:r>
              <a:rPr lang="ru-RU" sz="14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прогнозировать</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ее дальнейшие значения. </a:t>
            </a:r>
          </a:p>
          <a:p>
            <a:pPr marL="0" indent="0">
              <a:lnSpc>
                <a:spcPct val="115000"/>
              </a:lnSpc>
              <a:spcBef>
                <a:spcPts val="500"/>
              </a:spcBef>
              <a:spcAft>
                <a:spcPts val="1000"/>
              </a:spcAft>
            </a:pPr>
            <a:endPar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Например, если построить линию тренда цены на закупку товара, можно спрогнозировать цены в будущих периодах.</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Линия тренда и аппроксимация</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728671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Пробуйте все на практике!</a:t>
            </a:r>
            <a:br>
              <a:rPr lang="ru" dirty="0">
                <a:latin typeface="IBM Plex Sans SemiBold" panose="020B0703050203000203" pitchFamily="34" charset="0"/>
              </a:rPr>
            </a:br>
            <a:r>
              <a:rPr lang="ru" dirty="0">
                <a:latin typeface="IBM Plex Sans SemiBold" panose="020B0703050203000203" pitchFamily="34" charset="0"/>
              </a:rPr>
              <a:t>Откройте </a:t>
            </a:r>
            <a:r>
              <a:rPr lang="en-US" dirty="0">
                <a:latin typeface="IBM Plex Sans SemiBold" panose="020B0703050203000203" pitchFamily="34" charset="0"/>
              </a:rPr>
              <a:t>MS Excel </a:t>
            </a:r>
            <a:br>
              <a:rPr lang="en-US" dirty="0">
                <a:latin typeface="IBM Plex Sans SemiBold" panose="020B0703050203000203" pitchFamily="34" charset="0"/>
              </a:rPr>
            </a:br>
            <a:r>
              <a:rPr lang="ru-RU" dirty="0">
                <a:latin typeface="IBM Plex Sans SemiBold" panose="020B0703050203000203" pitchFamily="34" charset="0"/>
              </a:rPr>
              <a:t>прямо сейчас!</a:t>
            </a:r>
            <a:endParaRPr dirty="0">
              <a:latin typeface="IBM Plex Sans SemiBold" panose="020B0703050203000203" pitchFamily="34" charset="0"/>
            </a:endParaRPr>
          </a:p>
        </p:txBody>
      </p:sp>
    </p:spTree>
    <p:extLst>
      <p:ext uri="{BB962C8B-B14F-4D97-AF65-F5344CB8AC3E}">
        <p14:creationId xmlns:p14="http://schemas.microsoft.com/office/powerpoint/2010/main" val="108894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marL="0" indent="0">
              <a:lnSpc>
                <a:spcPct val="115000"/>
              </a:lnSpc>
            </a:pPr>
            <a:endParaRPr lang="ru-RU" sz="18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Условное форматирование </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это инструмент визуализации, который позволяет автоматически применять к ячейке разные виды форматирования в зависимости от ее содержимого. </a:t>
            </a:r>
            <a:endParaRPr lang="ru-RU" sz="18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800" dirty="0">
                <a:solidFill>
                  <a:srgbClr val="000000"/>
                </a:solidFill>
                <a:latin typeface="IBM Plex Sans" panose="020B0503050203000203" pitchFamily="34" charset="0"/>
                <a:cs typeface="Times New Roman" panose="02020603050405020304" pitchFamily="18" charset="0"/>
              </a:rPr>
              <a:t>Это бывает </a:t>
            </a:r>
            <a:r>
              <a:rPr lang="ru-RU" sz="1800" b="1" dirty="0">
                <a:solidFill>
                  <a:srgbClr val="000000"/>
                </a:solidFill>
                <a:latin typeface="IBM Plex Sans" panose="020B0503050203000203" pitchFamily="34" charset="0"/>
                <a:cs typeface="Times New Roman" panose="02020603050405020304" pitchFamily="18" charset="0"/>
              </a:rPr>
              <a:t>полезно</a:t>
            </a:r>
            <a:r>
              <a:rPr lang="ru-RU" sz="1800" dirty="0">
                <a:solidFill>
                  <a:srgbClr val="000000"/>
                </a:solidFill>
                <a:latin typeface="IBM Plex Sans" panose="020B0503050203000203" pitchFamily="34" charset="0"/>
                <a:cs typeface="Times New Roman" panose="02020603050405020304" pitchFamily="18" charset="0"/>
              </a:rPr>
              <a:t>, когда:</a:t>
            </a: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a:p>
            <a:pPr marL="285750" indent="-285750">
              <a:lnSpc>
                <a:spcPct val="115000"/>
              </a:lnSpc>
              <a:buFont typeface="Arial" panose="020B0604020202020204" pitchFamily="34" charset="0"/>
              <a:buChar char="•"/>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нужно выделить «хорошие» и «плохие» значения (цены выше чем заданный порог)</a:t>
            </a:r>
          </a:p>
          <a:p>
            <a:pPr marL="285750" indent="-285750">
              <a:lnSpc>
                <a:spcPct val="115000"/>
              </a:lnSpc>
              <a:buFont typeface="Arial" panose="020B0604020202020204" pitchFamily="34" charset="0"/>
              <a:buChar char="•"/>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нужно цветом отобразить изменение в ряду данных (повышение или понижение объема продаж)</a:t>
            </a:r>
          </a:p>
          <a:p>
            <a:pPr marL="285750" indent="-285750">
              <a:lnSpc>
                <a:spcPct val="115000"/>
              </a:lnSpc>
              <a:buFont typeface="Arial" panose="020B0604020202020204" pitchFamily="34" charset="0"/>
              <a:buChar char="•"/>
            </a:pPr>
            <a:r>
              <a:rPr lang="ru-RU" sz="1800" dirty="0">
                <a:solidFill>
                  <a:srgbClr val="000000"/>
                </a:solidFill>
                <a:latin typeface="IBM Plex Sans" panose="020B0503050203000203" pitchFamily="34" charset="0"/>
                <a:cs typeface="Times New Roman" panose="02020603050405020304" pitchFamily="18" charset="0"/>
              </a:rPr>
              <a:t>Нужно выделить данные требующие повышенного внимания (задачи, по которым не сдана отчетность)</a:t>
            </a: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dirty="0"/>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Условное форматирование</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Пример 2</a:t>
            </a:r>
            <a:endParaRPr dirty="0">
              <a:latin typeface="IBM Plex Sans SemiBold" panose="020B0703050203000203" pitchFamily="34" charset="0"/>
            </a:endParaRPr>
          </a:p>
        </p:txBody>
      </p:sp>
    </p:spTree>
    <p:extLst>
      <p:ext uri="{BB962C8B-B14F-4D97-AF65-F5344CB8AC3E}">
        <p14:creationId xmlns:p14="http://schemas.microsoft.com/office/powerpoint/2010/main" val="1483878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1760690" y="1444954"/>
            <a:ext cx="4768986" cy="3914918"/>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Задача</a:t>
            </a:r>
          </a:p>
          <a:p>
            <a:pPr>
              <a:lnSpc>
                <a:spcPct val="115000"/>
              </a:lnSpc>
              <a:spcBef>
                <a:spcPts val="500"/>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Имеется история цен финансового актива (</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Откройте ф</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айл Примера 2 – источник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Финам</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t>
            </a:r>
          </a:p>
          <a:p>
            <a:pPr>
              <a:lnSpc>
                <a:spcPct val="115000"/>
              </a:lnSpc>
              <a:spcBef>
                <a:spcPts val="500"/>
              </a:spcBef>
              <a:spcAft>
                <a:spcPts val="1000"/>
              </a:spcAft>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Нужно:</a:t>
            </a:r>
          </a:p>
          <a:p>
            <a:pPr marL="285750" indent="-285750">
              <a:lnSpc>
                <a:spcPct val="115000"/>
              </a:lnSpc>
              <a:spcBef>
                <a:spcPts val="500"/>
              </a:spcBef>
              <a:spcAft>
                <a:spcPts val="1000"/>
              </a:spcAft>
              <a:buFont typeface="Arial" panose="020B0604020202020204" pitchFamily="34" charset="0"/>
              <a:buChar cha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Построить график цен закрытия</a:t>
            </a:r>
          </a:p>
          <a:p>
            <a:pPr marL="285750" indent="-285750">
              <a:lnSpc>
                <a:spcPct val="115000"/>
              </a:lnSpc>
              <a:spcBef>
                <a:spcPts val="500"/>
              </a:spcBef>
              <a:spcAft>
                <a:spcPts val="1000"/>
              </a:spcAft>
              <a:buFont typeface="Arial" panose="020B0604020202020204" pitchFamily="34" charset="0"/>
              <a:buChar char="•"/>
            </a:pP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Создать с помощью функционала </a:t>
            </a:r>
            <a:r>
              <a:rPr lang="en-US" sz="1400" dirty="0">
                <a:effectLst/>
                <a:latin typeface="IBM Plex Sans" panose="020B0503050203000203" pitchFamily="34" charset="0"/>
                <a:ea typeface="Times New Roman" panose="02020603050405020304" pitchFamily="18" charset="0"/>
                <a:cs typeface="Times New Roman" panose="02020603050405020304" pitchFamily="18" charset="0"/>
              </a:rPr>
              <a:t>Excel </a:t>
            </a:r>
            <a:r>
              <a:rPr lang="ru-RU" sz="1400" dirty="0">
                <a:latin typeface="IBM Plex Sans" panose="020B0503050203000203" pitchFamily="34" charset="0"/>
                <a:ea typeface="Times New Roman" panose="02020603050405020304" pitchFamily="18" charset="0"/>
                <a:cs typeface="Times New Roman" panose="02020603050405020304" pitchFamily="18" charset="0"/>
              </a:rPr>
              <a:t>линию тренда цены закрытия</a:t>
            </a:r>
          </a:p>
          <a:p>
            <a:pPr marL="285750" indent="-285750">
              <a:lnSpc>
                <a:spcPct val="115000"/>
              </a:lnSpc>
              <a:spcBef>
                <a:spcPts val="500"/>
              </a:spcBef>
              <a:spcAft>
                <a:spcPts val="1000"/>
              </a:spcAft>
              <a:buFont typeface="Arial" panose="020B0604020202020204" pitchFamily="34" charset="0"/>
              <a:buChar char="•"/>
            </a:pP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Произвести прогнозирование цены закрытие на графике</a:t>
            </a:r>
          </a:p>
          <a:p>
            <a:pPr marL="285750" indent="-285750">
              <a:lnSpc>
                <a:spcPct val="115000"/>
              </a:lnSpc>
              <a:spcBef>
                <a:spcPts val="500"/>
              </a:spcBef>
              <a:spcAft>
                <a:spcPts val="1000"/>
              </a:spcAft>
              <a:buFont typeface="Arial" panose="020B0604020202020204" pitchFamily="34" charset="0"/>
              <a:buChar char="•"/>
            </a:pPr>
            <a:r>
              <a:rPr lang="ru-RU" sz="1400" dirty="0">
                <a:effectLst/>
                <a:latin typeface="IBM Plex Sans" panose="020B0503050203000203" pitchFamily="34" charset="0"/>
                <a:ea typeface="Times New Roman" panose="02020603050405020304" pitchFamily="18" charset="0"/>
                <a:cs typeface="Times New Roman" panose="02020603050405020304" pitchFamily="18" charset="0"/>
              </a:rPr>
              <a:t>Создать прогноз цены с помощью инструмента «Лист прогноза»</a:t>
            </a:r>
          </a:p>
        </p:txBody>
      </p:sp>
      <p:pic>
        <p:nvPicPr>
          <p:cNvPr id="7" name="Google Shape;995;p98">
            <a:extLst>
              <a:ext uri="{FF2B5EF4-FFF2-40B4-BE49-F238E27FC236}">
                <a16:creationId xmlns:a16="http://schemas.microsoft.com/office/drawing/2014/main" id="{4E0F1823-C185-CB78-5B5B-A787AAD9B14E}"/>
              </a:ext>
            </a:extLst>
          </p:cNvPr>
          <p:cNvPicPr preferRelativeResize="0"/>
          <p:nvPr/>
        </p:nvPicPr>
        <p:blipFill>
          <a:blip r:embed="rId3">
            <a:alphaModFix/>
          </a:blip>
          <a:stretch>
            <a:fillRect/>
          </a:stretch>
        </p:blipFill>
        <p:spPr>
          <a:xfrm>
            <a:off x="719999" y="1444954"/>
            <a:ext cx="1004775" cy="681196"/>
          </a:xfrm>
          <a:prstGeom prst="rect">
            <a:avLst/>
          </a:prstGeom>
          <a:noFill/>
          <a:ln>
            <a:noFill/>
          </a:ln>
        </p:spPr>
      </p:pic>
      <p:pic>
        <p:nvPicPr>
          <p:cNvPr id="9" name="Рисунок 8">
            <a:extLst>
              <a:ext uri="{FF2B5EF4-FFF2-40B4-BE49-F238E27FC236}">
                <a16:creationId xmlns:a16="http://schemas.microsoft.com/office/drawing/2014/main" id="{548F696B-69D0-5FFB-53FA-4A14A8D24992}"/>
              </a:ext>
            </a:extLst>
          </p:cNvPr>
          <p:cNvPicPr>
            <a:picLocks noChangeAspect="1"/>
          </p:cNvPicPr>
          <p:nvPr/>
        </p:nvPicPr>
        <p:blipFill>
          <a:blip r:embed="rId4"/>
          <a:stretch>
            <a:fillRect/>
          </a:stretch>
        </p:blipFill>
        <p:spPr>
          <a:xfrm>
            <a:off x="7002599" y="1143754"/>
            <a:ext cx="4594962" cy="4423759"/>
          </a:xfrm>
          <a:prstGeom prst="rect">
            <a:avLst/>
          </a:prstGeom>
        </p:spPr>
      </p:pic>
    </p:spTree>
    <p:extLst>
      <p:ext uri="{BB962C8B-B14F-4D97-AF65-F5344CB8AC3E}">
        <p14:creationId xmlns:p14="http://schemas.microsoft.com/office/powerpoint/2010/main" val="3478661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2012859"/>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График цен закрытия</a:t>
            </a:r>
          </a:p>
          <a:p>
            <a:pPr marL="33866">
              <a:lnSpc>
                <a:spcPct val="115000"/>
              </a:lnSpc>
              <a:buClr>
                <a:schemeClr val="dk1"/>
              </a:buClr>
              <a:buSzPts val="1200"/>
            </a:pPr>
            <a:endParaRPr lang="ru-RU" sz="1600" dirty="0">
              <a:latin typeface="IBM Plex Sans SemiBold" panose="020B0703050203000203" pitchFamily="34" charset="0"/>
            </a:endParaRPr>
          </a:p>
          <a:p>
            <a:pPr marL="228600" indent="-228600">
              <a:lnSpc>
                <a:spcPct val="115000"/>
              </a:lnSpc>
              <a:spcBef>
                <a:spcPts val="500"/>
              </a:spcBef>
              <a:spcAft>
                <a:spcPts val="1000"/>
              </a:spcAft>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столбцы с датой, временем и ценой закрытия. Можно выбрать не все данные полностью, чтобы сравнить прогноз с реальными ценами в истории изменения. Выделим диапазоны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(добавим диапазон с помощью зажатой клавиши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Ctrl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С1:С60.</a:t>
            </a: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10" name="Рисунок 9">
            <a:extLst>
              <a:ext uri="{FF2B5EF4-FFF2-40B4-BE49-F238E27FC236}">
                <a16:creationId xmlns:a16="http://schemas.microsoft.com/office/drawing/2014/main" id="{A41F4EFE-1BF4-23E7-E601-906F058C440E}"/>
              </a:ext>
            </a:extLst>
          </p:cNvPr>
          <p:cNvPicPr>
            <a:picLocks noChangeAspect="1"/>
          </p:cNvPicPr>
          <p:nvPr/>
        </p:nvPicPr>
        <p:blipFill>
          <a:blip r:embed="rId3"/>
          <a:stretch>
            <a:fillRect/>
          </a:stretch>
        </p:blipFill>
        <p:spPr>
          <a:xfrm>
            <a:off x="6615974" y="1444954"/>
            <a:ext cx="5407664" cy="4373460"/>
          </a:xfrm>
          <a:prstGeom prst="rect">
            <a:avLst/>
          </a:prstGeom>
        </p:spPr>
      </p:pic>
    </p:spTree>
    <p:extLst>
      <p:ext uri="{BB962C8B-B14F-4D97-AF65-F5344CB8AC3E}">
        <p14:creationId xmlns:p14="http://schemas.microsoft.com/office/powerpoint/2010/main" val="2780485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2822311"/>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График цен закрытия</a:t>
            </a:r>
          </a:p>
          <a:p>
            <a:pPr marL="33866">
              <a:lnSpc>
                <a:spcPct val="115000"/>
              </a:lnSpc>
              <a:buClr>
                <a:schemeClr val="dk1"/>
              </a:buClr>
              <a:buSzPts val="1200"/>
            </a:pPr>
            <a:endParaRPr lang="ru-RU" sz="1600" dirty="0">
              <a:latin typeface="IBM Plex Sans SemiBold" panose="020B0703050203000203" pitchFamily="34" charset="0"/>
            </a:endParaRPr>
          </a:p>
          <a:p>
            <a:pPr marL="228600" indent="-228600">
              <a:lnSpc>
                <a:spcPct val="115000"/>
              </a:lnSpc>
              <a:spcBef>
                <a:spcPts val="500"/>
              </a:spcBef>
              <a:spcAft>
                <a:spcPts val="1000"/>
              </a:spcAft>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столбцы с датой, временем и ценой закрытия. Можно выбрать не все данные полностью, чтобы сравнить прогноз с реальными ценами в истории изменения. Выделим диапазоны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(добавим диапазон с помощью зажатой клавиши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Ctrl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С1:С60.</a:t>
            </a:r>
          </a:p>
          <a:p>
            <a:pPr marL="228600" indent="-228600">
              <a:lnSpc>
                <a:spcPct val="115000"/>
              </a:lnSpc>
              <a:spcBef>
                <a:spcPts val="500"/>
              </a:spcBef>
              <a:spcAft>
                <a:spcPts val="1000"/>
              </a:spcAft>
              <a:buFontTx/>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меню «Вставка» выберем «График» и выберем простой график.</a:t>
            </a:r>
          </a:p>
          <a:p>
            <a:pPr marL="228600" indent="-228600">
              <a:lnSpc>
                <a:spcPct val="115000"/>
              </a:lnSpc>
              <a:spcBef>
                <a:spcPts val="500"/>
              </a:spcBef>
              <a:spcAft>
                <a:spcPts val="1000"/>
              </a:spcAft>
              <a:buFontTx/>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B8094E45-B206-1259-01F8-EFCA350E5BFE}"/>
              </a:ext>
            </a:extLst>
          </p:cNvPr>
          <p:cNvPicPr>
            <a:picLocks noChangeAspect="1"/>
          </p:cNvPicPr>
          <p:nvPr/>
        </p:nvPicPr>
        <p:blipFill>
          <a:blip r:embed="rId3"/>
          <a:stretch>
            <a:fillRect/>
          </a:stretch>
        </p:blipFill>
        <p:spPr>
          <a:xfrm>
            <a:off x="6747727" y="1136559"/>
            <a:ext cx="4791546" cy="4584882"/>
          </a:xfrm>
          <a:prstGeom prst="rect">
            <a:avLst/>
          </a:prstGeom>
        </p:spPr>
      </p:pic>
    </p:spTree>
    <p:extLst>
      <p:ext uri="{BB962C8B-B14F-4D97-AF65-F5344CB8AC3E}">
        <p14:creationId xmlns:p14="http://schemas.microsoft.com/office/powerpoint/2010/main" val="1063969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3844129"/>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График цен закрытия</a:t>
            </a:r>
          </a:p>
          <a:p>
            <a:pPr marL="33866">
              <a:lnSpc>
                <a:spcPct val="115000"/>
              </a:lnSpc>
              <a:buClr>
                <a:schemeClr val="dk1"/>
              </a:buClr>
              <a:buSzPts val="1200"/>
            </a:pPr>
            <a:endParaRPr lang="ru-RU" sz="1600" dirty="0">
              <a:latin typeface="IBM Plex Sans SemiBold" panose="020B0703050203000203" pitchFamily="34" charset="0"/>
            </a:endParaRPr>
          </a:p>
          <a:p>
            <a:pPr marL="228600" indent="-228600">
              <a:lnSpc>
                <a:spcPct val="115000"/>
              </a:lnSpc>
              <a:spcBef>
                <a:spcPts val="500"/>
              </a:spcBef>
              <a:spcAft>
                <a:spcPts val="1000"/>
              </a:spcAft>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столбцы с датой, временем и ценой закрытия. Можно выбрать не все данные полностью, чтобы сравнить прогноз с реальными ценами в истории изменения. Выделим диапазоны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(добавим диапазон с помощью зажатой клавиши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Ctrl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С1:С60.</a:t>
            </a: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меню «Вставка» выберем «График» и выберем простой график.</a:t>
            </a:r>
          </a:p>
          <a:p>
            <a:pPr marL="228600" indent="-228600">
              <a:lnSpc>
                <a:spcPct val="115000"/>
              </a:lnSpc>
              <a:spcBef>
                <a:spcPts val="500"/>
              </a:spcBef>
              <a:spcAft>
                <a:spcPts val="1000"/>
              </a:spcAft>
              <a:buFontTx/>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Переместим диаграмму на отдельный лист, чтобы с ней было удобнее работать.</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endPar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BF4029A3-AC80-BCA4-935A-4CD610BAFBAE}"/>
              </a:ext>
            </a:extLst>
          </p:cNvPr>
          <p:cNvPicPr>
            <a:picLocks noChangeAspect="1"/>
          </p:cNvPicPr>
          <p:nvPr/>
        </p:nvPicPr>
        <p:blipFill>
          <a:blip r:embed="rId3"/>
          <a:stretch>
            <a:fillRect/>
          </a:stretch>
        </p:blipFill>
        <p:spPr>
          <a:xfrm>
            <a:off x="6895479" y="1805244"/>
            <a:ext cx="5038969" cy="3123547"/>
          </a:xfrm>
          <a:prstGeom prst="rect">
            <a:avLst/>
          </a:prstGeom>
        </p:spPr>
      </p:pic>
    </p:spTree>
    <p:extLst>
      <p:ext uri="{BB962C8B-B14F-4D97-AF65-F5344CB8AC3E}">
        <p14:creationId xmlns:p14="http://schemas.microsoft.com/office/powerpoint/2010/main" val="1983738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6292492"/>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График цен закрытия</a:t>
            </a:r>
          </a:p>
          <a:p>
            <a:pPr marL="33866">
              <a:lnSpc>
                <a:spcPct val="115000"/>
              </a:lnSpc>
              <a:buClr>
                <a:schemeClr val="dk1"/>
              </a:buClr>
              <a:buSzPts val="1200"/>
            </a:pPr>
            <a:endParaRPr lang="ru-RU" sz="1600" dirty="0">
              <a:latin typeface="IBM Plex Sans SemiBold" panose="020B0703050203000203" pitchFamily="34" charset="0"/>
            </a:endParaRPr>
          </a:p>
          <a:p>
            <a:pPr marL="228600" indent="-228600">
              <a:lnSpc>
                <a:spcPct val="115000"/>
              </a:lnSpc>
              <a:spcBef>
                <a:spcPts val="500"/>
              </a:spcBef>
              <a:spcAft>
                <a:spcPts val="1000"/>
              </a:spcAft>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столбцы с датой, временем и ценой закрытия. Можно выбрать не все данные полностью, чтобы сравнить прогноз с реальными ценами в истории изменения. Выделим диапазоны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(добавим диапазон с помощью зажатой клавиши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Ctrl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С1:С60.</a:t>
            </a: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меню «Вставка» выберем «График» и выберем простой график.</a:t>
            </a: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Переместим диаграмму на отдельный лист, чтобы с ней было удобнее работать.</a:t>
            </a:r>
          </a:p>
          <a:p>
            <a:pPr marL="228600" indent="-228600">
              <a:lnSpc>
                <a:spcPct val="115000"/>
              </a:lnSpc>
              <a:spcBef>
                <a:spcPts val="500"/>
              </a:spcBef>
              <a:spcAft>
                <a:spcPts val="1000"/>
              </a:spcAft>
              <a:buFont typeface="+mj-lt"/>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 отдельном листе отформатируем элементы графика, чтобы визуально он выглядел лучше:</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 горизонтальной оси сделаем интервал между делениями 9, так как по 9 цен имеются каждый день и интервал между подписями тоже сделаем 9.</a:t>
            </a:r>
          </a:p>
          <a:p>
            <a:pPr marL="342900" indent="-342900">
              <a:lnSpc>
                <a:spcPct val="115000"/>
              </a:lnSpc>
              <a:spcBef>
                <a:spcPts val="500"/>
              </a:spcBef>
              <a:spcAft>
                <a:spcPts val="1000"/>
              </a:spcAft>
              <a:buFont typeface="Symbol" panose="05050102010706020507" pitchFamily="18" charset="2"/>
              <a:buChar char=""/>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Добавим основные линии сетки, чтобы были вертикальные линии</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endPar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03390CF0-5B95-6899-1030-2DC509CD69B0}"/>
              </a:ext>
            </a:extLst>
          </p:cNvPr>
          <p:cNvPicPr>
            <a:picLocks noChangeAspect="1"/>
          </p:cNvPicPr>
          <p:nvPr/>
        </p:nvPicPr>
        <p:blipFill>
          <a:blip r:embed="rId3"/>
          <a:stretch>
            <a:fillRect/>
          </a:stretch>
        </p:blipFill>
        <p:spPr>
          <a:xfrm>
            <a:off x="6703547" y="842554"/>
            <a:ext cx="1961028" cy="3435989"/>
          </a:xfrm>
          <a:prstGeom prst="rect">
            <a:avLst/>
          </a:prstGeom>
        </p:spPr>
      </p:pic>
      <p:pic>
        <p:nvPicPr>
          <p:cNvPr id="10" name="Рисунок 9">
            <a:extLst>
              <a:ext uri="{FF2B5EF4-FFF2-40B4-BE49-F238E27FC236}">
                <a16:creationId xmlns:a16="http://schemas.microsoft.com/office/drawing/2014/main" id="{B66FA486-C2B3-EC89-E3DB-3B99E29921FF}"/>
              </a:ext>
            </a:extLst>
          </p:cNvPr>
          <p:cNvPicPr>
            <a:picLocks noChangeAspect="1"/>
          </p:cNvPicPr>
          <p:nvPr/>
        </p:nvPicPr>
        <p:blipFill>
          <a:blip r:embed="rId4"/>
          <a:stretch>
            <a:fillRect/>
          </a:stretch>
        </p:blipFill>
        <p:spPr>
          <a:xfrm>
            <a:off x="8913800" y="3484442"/>
            <a:ext cx="2417139" cy="2594003"/>
          </a:xfrm>
          <a:prstGeom prst="rect">
            <a:avLst/>
          </a:prstGeom>
        </p:spPr>
      </p:pic>
    </p:spTree>
    <p:extLst>
      <p:ext uri="{BB962C8B-B14F-4D97-AF65-F5344CB8AC3E}">
        <p14:creationId xmlns:p14="http://schemas.microsoft.com/office/powerpoint/2010/main" val="3165572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1780487"/>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График цен закрытия</a:t>
            </a:r>
          </a:p>
          <a:p>
            <a:pPr marL="33866">
              <a:lnSpc>
                <a:spcPct val="115000"/>
              </a:lnSpc>
              <a:buClr>
                <a:schemeClr val="dk1"/>
              </a:buClr>
              <a:buSzPts val="1200"/>
            </a:pPr>
            <a:endParaRPr lang="ru-RU" sz="1600" dirty="0">
              <a:latin typeface="IBM Plex Sans SemiBold" panose="020B0703050203000203" pitchFamily="34" charset="0"/>
            </a:endParaRPr>
          </a:p>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Полученный график</a:t>
            </a:r>
            <a:endPar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53B76D4D-EDAD-C60E-3FBB-4180C433BFF2}"/>
              </a:ext>
            </a:extLst>
          </p:cNvPr>
          <p:cNvPicPr>
            <a:picLocks noChangeAspect="1"/>
          </p:cNvPicPr>
          <p:nvPr/>
        </p:nvPicPr>
        <p:blipFill>
          <a:blip r:embed="rId3"/>
          <a:stretch>
            <a:fillRect/>
          </a:stretch>
        </p:blipFill>
        <p:spPr>
          <a:xfrm>
            <a:off x="660376" y="2316327"/>
            <a:ext cx="6152515" cy="3684270"/>
          </a:xfrm>
          <a:prstGeom prst="rect">
            <a:avLst/>
          </a:prstGeom>
        </p:spPr>
      </p:pic>
    </p:spTree>
    <p:extLst>
      <p:ext uri="{BB962C8B-B14F-4D97-AF65-F5344CB8AC3E}">
        <p14:creationId xmlns:p14="http://schemas.microsoft.com/office/powerpoint/2010/main" val="3601854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1517338"/>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Добавление линии тренда</a:t>
            </a: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на плюсик в контекстном меню и поставим галочку возле линии тренда. На графике отобразится линия.</a:t>
            </a: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A97F8319-7506-6B04-A0BF-870CB32763B5}"/>
              </a:ext>
            </a:extLst>
          </p:cNvPr>
          <p:cNvPicPr>
            <a:picLocks noChangeAspect="1"/>
          </p:cNvPicPr>
          <p:nvPr/>
        </p:nvPicPr>
        <p:blipFill>
          <a:blip r:embed="rId3"/>
          <a:stretch>
            <a:fillRect/>
          </a:stretch>
        </p:blipFill>
        <p:spPr>
          <a:xfrm>
            <a:off x="6604703" y="2068653"/>
            <a:ext cx="5457058" cy="2957479"/>
          </a:xfrm>
          <a:prstGeom prst="rect">
            <a:avLst/>
          </a:prstGeom>
        </p:spPr>
      </p:pic>
    </p:spTree>
    <p:extLst>
      <p:ext uri="{BB962C8B-B14F-4D97-AF65-F5344CB8AC3E}">
        <p14:creationId xmlns:p14="http://schemas.microsoft.com/office/powerpoint/2010/main" val="2437589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3388620"/>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Добавление линии тренда</a:t>
            </a: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на плюсик в контекстном меню и поставим галочку возле линии тренда. На графике отобразится линия.</a:t>
            </a:r>
          </a:p>
          <a:p>
            <a:pPr marL="228600" indent="-228600">
              <a:lnSpc>
                <a:spcPct val="115000"/>
              </a:lnSpc>
              <a:spcBef>
                <a:spcPts val="500"/>
              </a:spcBef>
              <a:spcAft>
                <a:spcPts val="1000"/>
              </a:spcAft>
              <a:buFontTx/>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по ней и справа откроется меню линии тренда.</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Видно, что сейчас производится аппроксимация  с помощью линейной функции. Расчет коэффициента производится на базе метода наименьших квадратов. Это математический метод, который основан на минимизации суммы квадратов расстояний точек от линии тренда и является одним из базовых методов регрессионного анализа для оценки неизвестных параметров.</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934FFB92-0FC8-20D5-BF4E-774B32367791}"/>
              </a:ext>
            </a:extLst>
          </p:cNvPr>
          <p:cNvPicPr>
            <a:picLocks noChangeAspect="1"/>
          </p:cNvPicPr>
          <p:nvPr/>
        </p:nvPicPr>
        <p:blipFill>
          <a:blip r:embed="rId3"/>
          <a:stretch>
            <a:fillRect/>
          </a:stretch>
        </p:blipFill>
        <p:spPr>
          <a:xfrm>
            <a:off x="8058885" y="682625"/>
            <a:ext cx="2541770" cy="5182112"/>
          </a:xfrm>
          <a:prstGeom prst="rect">
            <a:avLst/>
          </a:prstGeom>
        </p:spPr>
      </p:pic>
    </p:spTree>
    <p:extLst>
      <p:ext uri="{BB962C8B-B14F-4D97-AF65-F5344CB8AC3E}">
        <p14:creationId xmlns:p14="http://schemas.microsoft.com/office/powerpoint/2010/main" val="840101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2326791"/>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Добавление линии тренда</a:t>
            </a: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на плюсик в контекстном меню и поставим галочку возле линии тренда. На графике отобразится линия.</a:t>
            </a: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по ней и справа откроется меню линии тренда.</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Отметим галочкой пункт: «Показывать уравнение на диаграмме».</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DD74C8DA-FBD0-AFE6-F711-A801E7035168}"/>
              </a:ext>
            </a:extLst>
          </p:cNvPr>
          <p:cNvPicPr>
            <a:picLocks noChangeAspect="1"/>
          </p:cNvPicPr>
          <p:nvPr/>
        </p:nvPicPr>
        <p:blipFill>
          <a:blip r:embed="rId3"/>
          <a:stretch>
            <a:fillRect/>
          </a:stretch>
        </p:blipFill>
        <p:spPr>
          <a:xfrm>
            <a:off x="5856000" y="3494613"/>
            <a:ext cx="5976106" cy="2520833"/>
          </a:xfrm>
          <a:prstGeom prst="rect">
            <a:avLst/>
          </a:prstGeom>
        </p:spPr>
      </p:pic>
    </p:spTree>
    <p:extLst>
      <p:ext uri="{BB962C8B-B14F-4D97-AF65-F5344CB8AC3E}">
        <p14:creationId xmlns:p14="http://schemas.microsoft.com/office/powerpoint/2010/main" val="1393701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4723268" cy="4320000"/>
          </a:xfrm>
          <a:prstGeom prst="rect">
            <a:avLst/>
          </a:prstGeom>
        </p:spPr>
        <p:txBody>
          <a:bodyPr spcFirstLastPara="1" vert="horz" wrap="square" lIns="0" tIns="0" rIns="0" bIns="0" rtlCol="0" anchor="t" anchorCtr="0">
            <a:noAutofit/>
          </a:bodyPr>
          <a:lstStyle/>
          <a:p>
            <a:pPr marL="0" indent="0">
              <a:lnSpc>
                <a:spcPct val="115000"/>
              </a:lnSpc>
            </a:pPr>
            <a:r>
              <a:rPr lang="ru-RU" b="1" dirty="0"/>
              <a:t>Задача</a:t>
            </a:r>
          </a:p>
          <a:p>
            <a:pPr marL="0" indent="0">
              <a:lnSpc>
                <a:spcPct val="115000"/>
              </a:lnSpc>
            </a:pPr>
            <a:r>
              <a:rPr lang="ru-RU"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С</a:t>
            </a:r>
            <a:r>
              <a:rPr lang="ru-RU"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делать так, чтобы ячейки с отрицательными значениями автоматически отображались с красной заливкой. </a:t>
            </a:r>
          </a:p>
          <a:p>
            <a:pPr marL="0" indent="0">
              <a:lnSpc>
                <a:spcPct val="115000"/>
              </a:lnSpc>
            </a:pPr>
            <a:endParaRPr lang="ru-RU"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r>
              <a:rPr lang="ru-RU" sz="1400" i="1" dirty="0">
                <a:solidFill>
                  <a:srgbClr val="000000"/>
                </a:solidFill>
                <a:latin typeface="IBM Plex Sans" panose="020B0503050203000203" pitchFamily="34" charset="0"/>
                <a:cs typeface="Times New Roman" panose="02020603050405020304" pitchFamily="18" charset="0"/>
              </a:rPr>
              <a:t>Выделить любой диапазон для условного форматирования (например столбец А)</a:t>
            </a:r>
          </a:p>
          <a:p>
            <a:pPr marL="0" indent="0">
              <a:lnSpc>
                <a:spcPct val="115000"/>
              </a:lnSpc>
            </a:pPr>
            <a:endParaRPr lang="ru-RU"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r>
              <a:rPr lang="ru-RU" sz="1400" i="1" dirty="0">
                <a:solidFill>
                  <a:srgbClr val="000000"/>
                </a:solidFill>
                <a:latin typeface="IBM Plex Sans" panose="020B0503050203000203" pitchFamily="34" charset="0"/>
                <a:cs typeface="Times New Roman" panose="02020603050405020304" pitchFamily="18" charset="0"/>
              </a:rPr>
              <a:t>«Стили»</a:t>
            </a:r>
            <a:r>
              <a:rPr lang="en-US" sz="1400" i="1" dirty="0">
                <a:solidFill>
                  <a:srgbClr val="000000"/>
                </a:solidFill>
                <a:latin typeface="IBM Plex Sans" panose="020B0503050203000203" pitchFamily="34" charset="0"/>
                <a:cs typeface="Times New Roman" panose="02020603050405020304" pitchFamily="18" charset="0"/>
              </a:rPr>
              <a:t> &gt;&gt; </a:t>
            </a:r>
            <a:r>
              <a:rPr lang="ru-RU" sz="1400" i="1" dirty="0">
                <a:solidFill>
                  <a:srgbClr val="000000"/>
                </a:solidFill>
                <a:latin typeface="IBM Plex Sans" panose="020B0503050203000203" pitchFamily="34" charset="0"/>
                <a:cs typeface="Times New Roman" panose="02020603050405020304" pitchFamily="18" charset="0"/>
              </a:rPr>
              <a:t>«Условное форматирование»</a:t>
            </a:r>
            <a:r>
              <a:rPr lang="en-US" sz="1400" i="1" dirty="0">
                <a:solidFill>
                  <a:srgbClr val="000000"/>
                </a:solidFill>
                <a:latin typeface="IBM Plex Sans" panose="020B0503050203000203" pitchFamily="34" charset="0"/>
                <a:cs typeface="Times New Roman" panose="02020603050405020304" pitchFamily="18" charset="0"/>
              </a:rPr>
              <a:t> &gt;&gt; </a:t>
            </a:r>
            <a:r>
              <a:rPr lang="ru-RU" sz="1400" i="1" dirty="0">
                <a:solidFill>
                  <a:srgbClr val="000000"/>
                </a:solidFill>
                <a:latin typeface="IBM Plex Sans" panose="020B0503050203000203" pitchFamily="34" charset="0"/>
                <a:cs typeface="Times New Roman" panose="02020603050405020304" pitchFamily="18" charset="0"/>
              </a:rPr>
              <a:t>«Правила выделения ячеек» &gt;&gt; «Меньше».</a:t>
            </a:r>
          </a:p>
          <a:p>
            <a:pPr marL="0" indent="0">
              <a:lnSpc>
                <a:spcPct val="115000"/>
              </a:lnSpc>
            </a:pPr>
            <a:endParaRPr dirty="0"/>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применения условного форматирования</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9" name="Рисунок 8">
            <a:extLst>
              <a:ext uri="{FF2B5EF4-FFF2-40B4-BE49-F238E27FC236}">
                <a16:creationId xmlns:a16="http://schemas.microsoft.com/office/drawing/2014/main" id="{DE644367-94AC-33A8-0378-FD101B727CE2}"/>
              </a:ext>
            </a:extLst>
          </p:cNvPr>
          <p:cNvPicPr>
            <a:picLocks noChangeAspect="1"/>
          </p:cNvPicPr>
          <p:nvPr/>
        </p:nvPicPr>
        <p:blipFill>
          <a:blip r:embed="rId3"/>
          <a:stretch>
            <a:fillRect/>
          </a:stretch>
        </p:blipFill>
        <p:spPr>
          <a:xfrm>
            <a:off x="6202890" y="2005349"/>
            <a:ext cx="5175352" cy="3164822"/>
          </a:xfrm>
          <a:prstGeom prst="rect">
            <a:avLst/>
          </a:prstGeom>
        </p:spPr>
      </p:pic>
    </p:spTree>
    <p:extLst>
      <p:ext uri="{BB962C8B-B14F-4D97-AF65-F5344CB8AC3E}">
        <p14:creationId xmlns:p14="http://schemas.microsoft.com/office/powerpoint/2010/main" val="148854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809676" cy="3156249"/>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Добавление линии тренда</a:t>
            </a: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на плюсик в контекстном меню и поставим галочку возле линии тренда. На графике отобразится линия.</a:t>
            </a: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по ней и справа откроется меню линии тренда.</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Отметим галочкой пункт: «Показывать уравнение на диаграмме».</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FontTx/>
              <a:buAutoNum type="arabicPeriod"/>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Затем попробуем получить прогноз на 18 периодов вперед, то есть на два дня. Для этого в параметрах линии тренда укажем это в специальной графе «Прогноз». Увидим на графике изменения. </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2E31012C-8A26-FA60-4CEF-642851E80217}"/>
              </a:ext>
            </a:extLst>
          </p:cNvPr>
          <p:cNvPicPr>
            <a:picLocks noChangeAspect="1"/>
          </p:cNvPicPr>
          <p:nvPr/>
        </p:nvPicPr>
        <p:blipFill>
          <a:blip r:embed="rId3"/>
          <a:stretch>
            <a:fillRect/>
          </a:stretch>
        </p:blipFill>
        <p:spPr>
          <a:xfrm>
            <a:off x="6721305" y="1924267"/>
            <a:ext cx="5010799" cy="3156250"/>
          </a:xfrm>
          <a:prstGeom prst="rect">
            <a:avLst/>
          </a:prstGeom>
        </p:spPr>
      </p:pic>
    </p:spTree>
    <p:extLst>
      <p:ext uri="{BB962C8B-B14F-4D97-AF65-F5344CB8AC3E}">
        <p14:creationId xmlns:p14="http://schemas.microsoft.com/office/powerpoint/2010/main" val="2663903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232805" cy="2245230"/>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Разные методы аппроксимации</a:t>
            </a:r>
          </a:p>
          <a:p>
            <a:pPr marL="33866">
              <a:lnSpc>
                <a:spcPct val="115000"/>
              </a:lnSpc>
              <a:buClr>
                <a:schemeClr val="dk1"/>
              </a:buClr>
              <a:buSzPts val="1200"/>
            </a:pPr>
            <a:endParaRPr lang="ru-RU" sz="1600" dirty="0">
              <a:latin typeface="IBM Plex Sans SemiBold" panose="020B0703050203000203" pitchFamily="34"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Попробуем другой параметр линии тренда, например, «Скользящее среднее». </a:t>
            </a:r>
          </a:p>
          <a:p>
            <a:pPr marL="33866">
              <a:lnSpc>
                <a:spcPct val="115000"/>
              </a:lnSpc>
              <a:buClr>
                <a:schemeClr val="dk1"/>
              </a:buClr>
              <a:buSzPts val="1200"/>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Это метод основанный на том, что значение в каждой точке вычисляется от некоторого среднего значения в предыдущих.</a:t>
            </a:r>
            <a:endParaRPr lang="ru-RU" sz="1200" dirty="0">
              <a:latin typeface="IBM Plex Sans SemiBold" panose="020B0703050203000203" pitchFamily="34" charset="0"/>
            </a:endParaRP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F06902FA-4397-7244-18BE-535F5968A5DB}"/>
              </a:ext>
            </a:extLst>
          </p:cNvPr>
          <p:cNvPicPr>
            <a:picLocks noChangeAspect="1"/>
          </p:cNvPicPr>
          <p:nvPr/>
        </p:nvPicPr>
        <p:blipFill>
          <a:blip r:embed="rId3"/>
          <a:stretch>
            <a:fillRect/>
          </a:stretch>
        </p:blipFill>
        <p:spPr>
          <a:xfrm>
            <a:off x="6318977" y="1444954"/>
            <a:ext cx="5062572" cy="2106749"/>
          </a:xfrm>
          <a:prstGeom prst="rect">
            <a:avLst/>
          </a:prstGeom>
        </p:spPr>
      </p:pic>
    </p:spTree>
    <p:extLst>
      <p:ext uri="{BB962C8B-B14F-4D97-AF65-F5344CB8AC3E}">
        <p14:creationId xmlns:p14="http://schemas.microsoft.com/office/powerpoint/2010/main" val="18825513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5232805" cy="4368888"/>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Разные методы аппроксимации</a:t>
            </a:r>
          </a:p>
          <a:p>
            <a:pPr marL="33866">
              <a:lnSpc>
                <a:spcPct val="115000"/>
              </a:lnSpc>
              <a:buClr>
                <a:schemeClr val="dk1"/>
              </a:buClr>
              <a:buSzPts val="1200"/>
            </a:pPr>
            <a:endParaRPr lang="ru-RU" sz="1600" dirty="0">
              <a:latin typeface="IBM Plex Sans SemiBold" panose="020B0703050203000203" pitchFamily="34"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Попробуем другой параметр линии тренда, например, «Скользящее среднее». </a:t>
            </a:r>
          </a:p>
          <a:p>
            <a:pPr marL="33866">
              <a:lnSpc>
                <a:spcPct val="115000"/>
              </a:lnSpc>
              <a:buClr>
                <a:schemeClr val="dk1"/>
              </a:buClr>
              <a:buSzPts val="1200"/>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Это метод основанный на том, что значение в каждой точке вычисляется от некоторого среднего значения в предыдущих.</a:t>
            </a:r>
          </a:p>
          <a:p>
            <a:pPr marL="33866">
              <a:lnSpc>
                <a:spcPct val="115000"/>
              </a:lnSpc>
              <a:buClr>
                <a:schemeClr val="dk1"/>
              </a:buClr>
              <a:buSzPts val="1200"/>
            </a:pPr>
            <a:endPar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Видно, что аппроксимация стала намного точнее. Дело в том, что такой метод аппроксимации используется для сглаживания и выявления основных тенденций или циклов. </a:t>
            </a:r>
          </a:p>
          <a:p>
            <a:pPr marL="33866">
              <a:lnSpc>
                <a:spcPct val="115000"/>
              </a:lnSpc>
              <a:buClr>
                <a:schemeClr val="dk1"/>
              </a:buClr>
              <a:buSzPts val="1200"/>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endPar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Если увеличить количество периодов, то можно увидеть, что видны пики и скачки значений. Например при значении 7 периодов:</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3866">
              <a:lnSpc>
                <a:spcPct val="115000"/>
              </a:lnSpc>
              <a:buClr>
                <a:schemeClr val="dk1"/>
              </a:buClr>
              <a:buSzPts val="1200"/>
            </a:pPr>
            <a:endParaRPr lang="ru-RU" sz="1200" dirty="0">
              <a:latin typeface="IBM Plex Sans SemiBold" panose="020B0703050203000203" pitchFamily="34" charset="0"/>
            </a:endParaRP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3464F4C8-2882-9597-091E-4BE504DAE8B5}"/>
              </a:ext>
            </a:extLst>
          </p:cNvPr>
          <p:cNvPicPr>
            <a:picLocks noChangeAspect="1"/>
          </p:cNvPicPr>
          <p:nvPr/>
        </p:nvPicPr>
        <p:blipFill>
          <a:blip r:embed="rId3"/>
          <a:stretch>
            <a:fillRect/>
          </a:stretch>
        </p:blipFill>
        <p:spPr>
          <a:xfrm>
            <a:off x="6318977" y="1444954"/>
            <a:ext cx="5062572" cy="2106749"/>
          </a:xfrm>
          <a:prstGeom prst="rect">
            <a:avLst/>
          </a:prstGeom>
        </p:spPr>
      </p:pic>
      <p:pic>
        <p:nvPicPr>
          <p:cNvPr id="10" name="Рисунок 9">
            <a:extLst>
              <a:ext uri="{FF2B5EF4-FFF2-40B4-BE49-F238E27FC236}">
                <a16:creationId xmlns:a16="http://schemas.microsoft.com/office/drawing/2014/main" id="{CE5C1F37-805A-A3D3-038C-1C4AC0EB52FC}"/>
              </a:ext>
            </a:extLst>
          </p:cNvPr>
          <p:cNvPicPr>
            <a:picLocks noChangeAspect="1"/>
          </p:cNvPicPr>
          <p:nvPr/>
        </p:nvPicPr>
        <p:blipFill>
          <a:blip r:embed="rId4"/>
          <a:stretch>
            <a:fillRect/>
          </a:stretch>
        </p:blipFill>
        <p:spPr>
          <a:xfrm>
            <a:off x="6318977" y="3959984"/>
            <a:ext cx="5062572" cy="2293807"/>
          </a:xfrm>
          <a:prstGeom prst="rect">
            <a:avLst/>
          </a:prstGeom>
        </p:spPr>
      </p:pic>
    </p:spTree>
    <p:extLst>
      <p:ext uri="{BB962C8B-B14F-4D97-AF65-F5344CB8AC3E}">
        <p14:creationId xmlns:p14="http://schemas.microsoft.com/office/powerpoint/2010/main" val="458840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mc:AlternateContent xmlns:mc="http://schemas.openxmlformats.org/markup-compatibility/2006" xmlns:a14="http://schemas.microsoft.com/office/drawing/2010/main">
        <mc:Choice Requires="a14">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10752000" cy="4397101"/>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Полиномиальная аппроксимация</a:t>
                </a:r>
              </a:p>
              <a:p>
                <a:pPr marL="33866">
                  <a:lnSpc>
                    <a:spcPct val="115000"/>
                  </a:lnSpc>
                  <a:buClr>
                    <a:schemeClr val="dk1"/>
                  </a:buClr>
                  <a:buSzPts val="1200"/>
                </a:pPr>
                <a:endParaRPr lang="ru-RU" sz="1600" dirty="0">
                  <a:latin typeface="IBM Plex Sans SemiBold" panose="020B0703050203000203" pitchFamily="34" charset="0"/>
                </a:endParaRPr>
              </a:p>
              <a:p>
                <a:pPr>
                  <a:lnSpc>
                    <a:spcPct val="115000"/>
                  </a:lnSpc>
                  <a:spcBef>
                    <a:spcPts val="500"/>
                  </a:spcBef>
                  <a:spcAft>
                    <a:spcPts val="1000"/>
                  </a:spcAft>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Полиномиальная аппроксимация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используется для описания величин, попеременно возрастающих и убывающих. Ее целесообразно применять для анализа большого набора данных нестабильной величины. </a:t>
                </a: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Полином</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или, иначе говоря, многочлен, это степенная функция, например квадратичная, хорошо известная всем со школы:</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14:m>
                  <m:oMathPara xmlns:m="http://schemas.openxmlformats.org/officeDocument/2006/math">
                    <m:oMathParaPr>
                      <m:jc m:val="centerGroup"/>
                    </m:oMathParaPr>
                    <m:oMath xmlns:m="http://schemas.openxmlformats.org/officeDocument/2006/math">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ru-RU"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sSup>
                        <m:sSupPr>
                          <m:ctrlPr>
                            <a:rPr lang="ru-RU"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𝑏𝑥</m:t>
                      </m:r>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oMath>
                  </m:oMathPara>
                </a14:m>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Графиком полинома является кривая с некоторым количеством максимумов(«пиков») или минимумов(«ям») –</a:t>
                </a: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экстремумов</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Количество экстремумов определяется степенью полинома: полином первой степени – это линейная функция, которая возрастает или убывает на всей области определения. Полином второй степени имеет один пик – вершину параболы. Полином третьей степени имеет до 2 точек экстремума и т.д. </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endParaRPr lang="ru-RU" sz="1200" dirty="0">
                  <a:latin typeface="IBM Plex Sans SemiBold" panose="020B0703050203000203" pitchFamily="34" charset="0"/>
                </a:endParaRPr>
              </a:p>
              <a:p>
                <a:pPr marL="33866">
                  <a:lnSpc>
                    <a:spcPct val="115000"/>
                  </a:lnSpc>
                  <a:buClr>
                    <a:schemeClr val="dk1"/>
                  </a:buClr>
                  <a:buSzPts val="1200"/>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mc:Choice>
        <mc:Fallback xmlns="">
          <p:sp>
            <p:nvSpPr>
              <p:cNvPr id="8" name="Google Shape;520;p71">
                <a:extLst>
                  <a:ext uri="{FF2B5EF4-FFF2-40B4-BE49-F238E27FC236}">
                    <a16:creationId xmlns:a16="http://schemas.microsoft.com/office/drawing/2014/main" id="{681ED73E-6FC4-D6CE-AEFD-7A0727EADB7F}"/>
                  </a:ext>
                </a:extLst>
              </p:cNvPr>
              <p:cNvSpPr txBox="1">
                <a:spLocks noRot="1" noChangeAspect="1" noMove="1" noResize="1" noEditPoints="1" noAdjustHandles="1" noChangeArrowheads="1" noChangeShapeType="1" noTextEdit="1"/>
              </p:cNvSpPr>
              <p:nvPr/>
            </p:nvSpPr>
            <p:spPr>
              <a:xfrm>
                <a:off x="720000" y="1444954"/>
                <a:ext cx="10752000" cy="4397101"/>
              </a:xfrm>
              <a:prstGeom prst="rect">
                <a:avLst/>
              </a:prstGeom>
              <a:blipFill>
                <a:blip r:embed="rId3"/>
                <a:stretch>
                  <a:fillRect l="-850" t="-971" r="-1077"/>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12669261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4238626" cy="2417585"/>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Полиномиальная аппроксимация</a:t>
            </a:r>
          </a:p>
          <a:p>
            <a:pPr marL="33866">
              <a:lnSpc>
                <a:spcPct val="115000"/>
              </a:lnSpc>
              <a:buClr>
                <a:schemeClr val="dk1"/>
              </a:buClr>
              <a:buSzPts val="1200"/>
            </a:pPr>
            <a:endParaRPr lang="ru-RU" sz="1600" dirty="0">
              <a:latin typeface="IBM Plex Sans SemiBold" panose="020B0703050203000203" pitchFamily="34"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Excel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параметр полиномиальной аппроксимации использует полиномы второй и более высоких степеней для подбора функции тренда. Например, для полинома второй степени:</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DA7422A9-B9BE-118B-FF42-6FB4AC2CD845}"/>
              </a:ext>
            </a:extLst>
          </p:cNvPr>
          <p:cNvPicPr>
            <a:picLocks noChangeAspect="1"/>
          </p:cNvPicPr>
          <p:nvPr/>
        </p:nvPicPr>
        <p:blipFill>
          <a:blip r:embed="rId3"/>
          <a:stretch>
            <a:fillRect/>
          </a:stretch>
        </p:blipFill>
        <p:spPr>
          <a:xfrm>
            <a:off x="5288802" y="1444954"/>
            <a:ext cx="5757642" cy="2377575"/>
          </a:xfrm>
          <a:prstGeom prst="rect">
            <a:avLst/>
          </a:prstGeom>
        </p:spPr>
      </p:pic>
    </p:spTree>
    <p:extLst>
      <p:ext uri="{BB962C8B-B14F-4D97-AF65-F5344CB8AC3E}">
        <p14:creationId xmlns:p14="http://schemas.microsoft.com/office/powerpoint/2010/main" val="2626547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4238626" cy="3136243"/>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Полиномиальная аппроксимация</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И, получается, что чем выше степень полинома, тем точнее будет аппроксимация. Например, для полинома 4 степени и прогноза на 18 периодов:</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BC5AD68F-2413-2736-CDC4-9BBC83BAB891}"/>
              </a:ext>
            </a:extLst>
          </p:cNvPr>
          <p:cNvPicPr>
            <a:picLocks noChangeAspect="1"/>
          </p:cNvPicPr>
          <p:nvPr/>
        </p:nvPicPr>
        <p:blipFill>
          <a:blip r:embed="rId3"/>
          <a:stretch>
            <a:fillRect/>
          </a:stretch>
        </p:blipFill>
        <p:spPr>
          <a:xfrm>
            <a:off x="6096000" y="2303754"/>
            <a:ext cx="5012802" cy="2951598"/>
          </a:xfrm>
          <a:prstGeom prst="rect">
            <a:avLst/>
          </a:prstGeom>
        </p:spPr>
      </p:pic>
    </p:spTree>
    <p:extLst>
      <p:ext uri="{BB962C8B-B14F-4D97-AF65-F5344CB8AC3E}">
        <p14:creationId xmlns:p14="http://schemas.microsoft.com/office/powerpoint/2010/main" val="10409188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4238626" cy="5584606"/>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Полиномиальная аппроксимация</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Отобразим уравнение тренда на диаграмме и получим коэффициенты полинома.</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Также нам потребуется величина достоверности информации аппроксимации, которую также можно отобразить на диаграмме, указав соответствующую галочку.</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DC60B018-3148-B8B2-78D0-E9AA98385FDD}"/>
              </a:ext>
            </a:extLst>
          </p:cNvPr>
          <p:cNvPicPr>
            <a:picLocks noChangeAspect="1"/>
          </p:cNvPicPr>
          <p:nvPr/>
        </p:nvPicPr>
        <p:blipFill>
          <a:blip r:embed="rId3"/>
          <a:stretch>
            <a:fillRect/>
          </a:stretch>
        </p:blipFill>
        <p:spPr>
          <a:xfrm>
            <a:off x="6030541" y="1223615"/>
            <a:ext cx="3662460" cy="2230211"/>
          </a:xfrm>
          <a:prstGeom prst="rect">
            <a:avLst/>
          </a:prstGeom>
        </p:spPr>
      </p:pic>
      <p:pic>
        <p:nvPicPr>
          <p:cNvPr id="10" name="Рисунок 9">
            <a:extLst>
              <a:ext uri="{FF2B5EF4-FFF2-40B4-BE49-F238E27FC236}">
                <a16:creationId xmlns:a16="http://schemas.microsoft.com/office/drawing/2014/main" id="{5A0CF09A-44E1-53E0-270D-AE47C9189373}"/>
              </a:ext>
            </a:extLst>
          </p:cNvPr>
          <p:cNvPicPr>
            <a:picLocks noChangeAspect="1"/>
          </p:cNvPicPr>
          <p:nvPr/>
        </p:nvPicPr>
        <p:blipFill>
          <a:blip r:embed="rId4"/>
          <a:stretch>
            <a:fillRect/>
          </a:stretch>
        </p:blipFill>
        <p:spPr>
          <a:xfrm>
            <a:off x="7664518" y="3945164"/>
            <a:ext cx="3807482" cy="2361354"/>
          </a:xfrm>
          <a:prstGeom prst="rect">
            <a:avLst/>
          </a:prstGeom>
        </p:spPr>
      </p:pic>
    </p:spTree>
    <p:extLst>
      <p:ext uri="{BB962C8B-B14F-4D97-AF65-F5344CB8AC3E}">
        <p14:creationId xmlns:p14="http://schemas.microsoft.com/office/powerpoint/2010/main" val="1762533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4238626" cy="3753335"/>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Инструмент «Лист прогноза»</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Еще один способ прогнозирования с помощью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MS Excel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инструмент «Лист прогноза» во вкладке «Данные».</a:t>
            </a:r>
          </a:p>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1)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диапазоны с датами и ценами закрытия: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a:t>
            </a: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 Нажмем кнопку лист прогноза и получим в диалоговом окне предварительный график с прогнозом значений.</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A76FE262-246B-2F67-C9A5-4CF039A40901}"/>
              </a:ext>
            </a:extLst>
          </p:cNvPr>
          <p:cNvPicPr>
            <a:picLocks noChangeAspect="1"/>
          </p:cNvPicPr>
          <p:nvPr/>
        </p:nvPicPr>
        <p:blipFill>
          <a:blip r:embed="rId3"/>
          <a:stretch>
            <a:fillRect/>
          </a:stretch>
        </p:blipFill>
        <p:spPr>
          <a:xfrm>
            <a:off x="5319485" y="1851138"/>
            <a:ext cx="6152515" cy="3268980"/>
          </a:xfrm>
          <a:prstGeom prst="rect">
            <a:avLst/>
          </a:prstGeom>
        </p:spPr>
      </p:pic>
    </p:spTree>
    <p:extLst>
      <p:ext uri="{BB962C8B-B14F-4D97-AF65-F5344CB8AC3E}">
        <p14:creationId xmlns:p14="http://schemas.microsoft.com/office/powerpoint/2010/main" val="7119278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71"/>
          <p:cNvSpPr txBox="1"/>
          <p:nvPr/>
        </p:nvSpPr>
        <p:spPr>
          <a:xfrm>
            <a:off x="720000" y="842554"/>
            <a:ext cx="5136000" cy="602400"/>
          </a:xfrm>
          <a:prstGeom prst="rect">
            <a:avLst/>
          </a:prstGeom>
          <a:noFill/>
          <a:ln>
            <a:noFill/>
          </a:ln>
        </p:spPr>
        <p:txBody>
          <a:bodyPr spcFirstLastPara="1" wrap="square" lIns="0" tIns="7233" rIns="0" bIns="0" anchor="t" anchorCtr="0">
            <a:noAutofit/>
          </a:bodyPr>
          <a:lstStyle/>
          <a:p>
            <a:r>
              <a:rPr lang="ru-RU" sz="2400" dirty="0">
                <a:solidFill>
                  <a:schemeClr val="dk1"/>
                </a:solidFill>
                <a:latin typeface="IBM Plex Sans SemiBold"/>
                <a:ea typeface="IBM Plex Sans SemiBold"/>
                <a:cs typeface="IBM Plex Sans SemiBold"/>
                <a:sym typeface="IBM Plex Sans SemiBold"/>
              </a:rPr>
              <a:t>Пример 2. Прогноз цены акций.</a:t>
            </a:r>
            <a:endParaRPr sz="2400" dirty="0">
              <a:solidFill>
                <a:schemeClr val="dk1"/>
              </a:solidFill>
              <a:latin typeface="IBM Plex Sans SemiBold"/>
              <a:ea typeface="IBM Plex Sans SemiBold"/>
              <a:cs typeface="IBM Plex Sans SemiBold"/>
              <a:sym typeface="IBM Plex Sans SemiBold"/>
            </a:endParaRPr>
          </a:p>
        </p:txBody>
      </p:sp>
      <p:sp>
        <p:nvSpPr>
          <p:cNvPr id="6" name="Google Shape;276;p48">
            <a:extLst>
              <a:ext uri="{FF2B5EF4-FFF2-40B4-BE49-F238E27FC236}">
                <a16:creationId xmlns:a16="http://schemas.microsoft.com/office/drawing/2014/main" id="{6636A1DC-73DD-F5A1-67B3-BEE3E445E2C0}"/>
              </a:ext>
            </a:extLst>
          </p:cNvPr>
          <p:cNvSpPr txBox="1">
            <a:spLocks noGrp="1"/>
          </p:cNvSpPr>
          <p:nvPr>
            <p:ph type="subTitle" idx="1"/>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sp>
        <p:nvSpPr>
          <p:cNvPr id="8" name="Google Shape;520;p71">
            <a:extLst>
              <a:ext uri="{FF2B5EF4-FFF2-40B4-BE49-F238E27FC236}">
                <a16:creationId xmlns:a16="http://schemas.microsoft.com/office/drawing/2014/main" id="{681ED73E-6FC4-D6CE-AEFD-7A0727EADB7F}"/>
              </a:ext>
            </a:extLst>
          </p:cNvPr>
          <p:cNvSpPr txBox="1"/>
          <p:nvPr/>
        </p:nvSpPr>
        <p:spPr>
          <a:xfrm>
            <a:off x="720000" y="1444954"/>
            <a:ext cx="4238626" cy="4370427"/>
          </a:xfrm>
          <a:prstGeom prst="rect">
            <a:avLst/>
          </a:prstGeom>
          <a:noFill/>
          <a:ln>
            <a:noFill/>
          </a:ln>
        </p:spPr>
        <p:txBody>
          <a:bodyPr spcFirstLastPara="1" wrap="square" lIns="0" tIns="0" rIns="0" bIns="0" anchor="t" anchorCtr="0">
            <a:spAutoFit/>
          </a:bodyPr>
          <a:lstStyle/>
          <a:p>
            <a:pPr marL="33866">
              <a:lnSpc>
                <a:spcPct val="115000"/>
              </a:lnSpc>
              <a:buClr>
                <a:schemeClr val="dk1"/>
              </a:buClr>
              <a:buSzPts val="1200"/>
            </a:pPr>
            <a:r>
              <a:rPr lang="ru-RU" sz="1600" dirty="0">
                <a:latin typeface="IBM Plex Sans SemiBold" panose="020B0703050203000203" pitchFamily="34" charset="0"/>
              </a:rPr>
              <a:t>Инструмент «Лист прогноза»</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Еще один способ прогнозирования с помощью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MS Excel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инструмент «Лист прогноза» во вкладке «Данные».</a:t>
            </a:r>
          </a:p>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1)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Выделим диапазоны с датами и ценами закрытия: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60. </a:t>
            </a: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 Нажмем кнопку лист прогноза и получим в диалоговом окне предварительный график с прогнозом значений.</a:t>
            </a:r>
          </a:p>
          <a:p>
            <a:pPr>
              <a:lnSpc>
                <a:spcPct val="115000"/>
              </a:lnSpc>
              <a:spcBef>
                <a:spcPts val="500"/>
              </a:spcBef>
              <a:spcAft>
                <a:spcPts val="1000"/>
              </a:spcAft>
            </a:pP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3) </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Щелкнем кнопку «Создать» и на отдельном листе появится прогноз.</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latin typeface="IBM Plex Sans SemiBold" panose="020B0703050203000203" pitchFamily="34" charset="0"/>
            </a:endParaRPr>
          </a:p>
          <a:p>
            <a:pPr marL="228600" indent="-228600">
              <a:lnSpc>
                <a:spcPct val="115000"/>
              </a:lnSpc>
              <a:spcBef>
                <a:spcPts val="500"/>
              </a:spcBef>
              <a:spcAft>
                <a:spcPts val="1000"/>
              </a:spcAft>
              <a:buAutoNum type="arabicPeriod"/>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748A6A7F-D978-840E-E509-A4944A1C36B9}"/>
              </a:ext>
            </a:extLst>
          </p:cNvPr>
          <p:cNvPicPr>
            <a:picLocks noChangeAspect="1"/>
          </p:cNvPicPr>
          <p:nvPr/>
        </p:nvPicPr>
        <p:blipFill>
          <a:blip r:embed="rId3"/>
          <a:stretch>
            <a:fillRect/>
          </a:stretch>
        </p:blipFill>
        <p:spPr>
          <a:xfrm>
            <a:off x="5474507" y="1483042"/>
            <a:ext cx="6152515" cy="3891915"/>
          </a:xfrm>
          <a:prstGeom prst="rect">
            <a:avLst/>
          </a:prstGeom>
        </p:spPr>
      </p:pic>
    </p:spTree>
    <p:extLst>
      <p:ext uri="{BB962C8B-B14F-4D97-AF65-F5344CB8AC3E}">
        <p14:creationId xmlns:p14="http://schemas.microsoft.com/office/powerpoint/2010/main" val="18831667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20000" y="1727600"/>
            <a:ext cx="5136000" cy="3402800"/>
          </a:xfrm>
          <a:prstGeom prst="rect">
            <a:avLst/>
          </a:prstGeom>
        </p:spPr>
        <p:txBody>
          <a:bodyPr spcFirstLastPara="1" vert="horz" wrap="square" lIns="0" tIns="121900" rIns="121900" bIns="121900" rtlCol="0" anchor="ctr" anchorCtr="0">
            <a:noAutofit/>
          </a:bodyPr>
          <a:lstStyle/>
          <a:p>
            <a:pPr>
              <a:lnSpc>
                <a:spcPct val="115000"/>
              </a:lnSpc>
              <a:spcBef>
                <a:spcPts val="1500"/>
              </a:spcBef>
            </a:pPr>
            <a:r>
              <a:rPr lang="ru-RU" sz="3600" b="1" spc="75" dirty="0" err="1">
                <a:solidFill>
                  <a:schemeClr val="bg1"/>
                </a:solidFill>
                <a:effectLst/>
                <a:latin typeface="IBM Plex Sans SemiBold" panose="020B0703050203000203" pitchFamily="34" charset="0"/>
              </a:rPr>
              <a:t>Спарклайны</a:t>
            </a:r>
            <a:endParaRPr lang="ru-RU" sz="3600" b="1" spc="75" dirty="0">
              <a:solidFill>
                <a:schemeClr val="bg1"/>
              </a:solidFill>
              <a:effectLst/>
              <a:latin typeface="IBM Plex Sans SemiBold" panose="020B0703050203000203" pitchFamily="34" charset="0"/>
            </a:endParaRPr>
          </a:p>
        </p:txBody>
      </p:sp>
      <p:sp>
        <p:nvSpPr>
          <p:cNvPr id="463" name="Google Shape;463;p62"/>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solidFill>
                <a:schemeClr val="bg1">
                  <a:lumMod val="85000"/>
                </a:schemeClr>
              </a:solidFill>
            </a:endParaRPr>
          </a:p>
        </p:txBody>
      </p:sp>
    </p:spTree>
    <p:extLst>
      <p:ext uri="{BB962C8B-B14F-4D97-AF65-F5344CB8AC3E}">
        <p14:creationId xmlns:p14="http://schemas.microsoft.com/office/powerpoint/2010/main" val="909128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4723268" cy="4320000"/>
          </a:xfrm>
          <a:prstGeom prst="rect">
            <a:avLst/>
          </a:prstGeom>
        </p:spPr>
        <p:txBody>
          <a:bodyPr spcFirstLastPara="1" vert="horz" wrap="square" lIns="0" tIns="0" rIns="0" bIns="0" rtlCol="0" anchor="t" anchorCtr="0">
            <a:noAutofit/>
          </a:bodyPr>
          <a:lstStyle/>
          <a:p>
            <a:pPr marL="0" indent="0">
              <a:lnSpc>
                <a:spcPct val="115000"/>
              </a:lnSpc>
            </a:pPr>
            <a:r>
              <a:rPr lang="ru-RU" b="1" dirty="0"/>
              <a:t>Задача</a:t>
            </a:r>
          </a:p>
          <a:p>
            <a:pPr marL="0" indent="0">
              <a:lnSpc>
                <a:spcPct val="115000"/>
              </a:lnSpc>
            </a:pPr>
            <a:r>
              <a:rPr lang="ru-RU"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С</a:t>
            </a:r>
            <a:r>
              <a:rPr lang="ru-RU"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делать так, чтобы ячейки с отрицательными значениями автоматически отображались с красной заливкой. </a:t>
            </a:r>
          </a:p>
          <a:p>
            <a:pPr marL="0" indent="0">
              <a:lnSpc>
                <a:spcPct val="115000"/>
              </a:lnSpc>
            </a:pPr>
            <a:endParaRPr lang="ru-RU"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r>
              <a:rPr lang="ru-RU" sz="1400" i="1" dirty="0">
                <a:solidFill>
                  <a:srgbClr val="000000"/>
                </a:solidFill>
                <a:latin typeface="IBM Plex Sans" panose="020B0503050203000203" pitchFamily="34" charset="0"/>
                <a:cs typeface="Times New Roman" panose="02020603050405020304" pitchFamily="18" charset="0"/>
              </a:rPr>
              <a:t>Выделить любой диапазон для условного форматирования (например столбец А)</a:t>
            </a:r>
          </a:p>
          <a:p>
            <a:pPr marL="0" indent="0">
              <a:lnSpc>
                <a:spcPct val="115000"/>
              </a:lnSpc>
            </a:pPr>
            <a:endParaRPr lang="ru-RU"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r>
              <a:rPr lang="ru-RU" sz="1400" i="1" dirty="0">
                <a:solidFill>
                  <a:srgbClr val="000000"/>
                </a:solidFill>
                <a:latin typeface="IBM Plex Sans" panose="020B0503050203000203" pitchFamily="34" charset="0"/>
                <a:cs typeface="Times New Roman" panose="02020603050405020304" pitchFamily="18" charset="0"/>
              </a:rPr>
              <a:t>«Стили»</a:t>
            </a:r>
            <a:r>
              <a:rPr lang="en-US" sz="1400" i="1" dirty="0">
                <a:solidFill>
                  <a:srgbClr val="000000"/>
                </a:solidFill>
                <a:latin typeface="IBM Plex Sans" panose="020B0503050203000203" pitchFamily="34" charset="0"/>
                <a:cs typeface="Times New Roman" panose="02020603050405020304" pitchFamily="18" charset="0"/>
              </a:rPr>
              <a:t> &gt;&gt; </a:t>
            </a:r>
            <a:r>
              <a:rPr lang="ru-RU" sz="1400" i="1" dirty="0">
                <a:solidFill>
                  <a:srgbClr val="000000"/>
                </a:solidFill>
                <a:latin typeface="IBM Plex Sans" panose="020B0503050203000203" pitchFamily="34" charset="0"/>
                <a:cs typeface="Times New Roman" panose="02020603050405020304" pitchFamily="18" charset="0"/>
              </a:rPr>
              <a:t>«Условное форматирование»</a:t>
            </a:r>
            <a:r>
              <a:rPr lang="en-US" sz="1400" i="1" dirty="0">
                <a:solidFill>
                  <a:srgbClr val="000000"/>
                </a:solidFill>
                <a:latin typeface="IBM Plex Sans" panose="020B0503050203000203" pitchFamily="34" charset="0"/>
                <a:cs typeface="Times New Roman" panose="02020603050405020304" pitchFamily="18" charset="0"/>
              </a:rPr>
              <a:t> &gt;&gt; </a:t>
            </a:r>
            <a:r>
              <a:rPr lang="ru-RU" sz="1400" i="1" dirty="0">
                <a:solidFill>
                  <a:srgbClr val="000000"/>
                </a:solidFill>
                <a:latin typeface="IBM Plex Sans" panose="020B0503050203000203" pitchFamily="34" charset="0"/>
                <a:cs typeface="Times New Roman" panose="02020603050405020304" pitchFamily="18" charset="0"/>
              </a:rPr>
              <a:t>«Правила выделения ячеек» &gt;&gt; «Меньше».</a:t>
            </a:r>
            <a:endParaRPr lang="en-US"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en-US"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400" b="1"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Ввести 0 в диалоговом окне и указать светло-красную заливку</a:t>
            </a:r>
            <a:endParaRPr lang="ru-RU" sz="1400" b="1" i="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dirty="0"/>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применения условного форматирования</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7" name="Рисунок 6">
            <a:extLst>
              <a:ext uri="{FF2B5EF4-FFF2-40B4-BE49-F238E27FC236}">
                <a16:creationId xmlns:a16="http://schemas.microsoft.com/office/drawing/2014/main" id="{C9DC91B7-6D59-A059-85C1-C0650C4A7078}"/>
              </a:ext>
            </a:extLst>
          </p:cNvPr>
          <p:cNvPicPr>
            <a:picLocks noChangeAspect="1"/>
          </p:cNvPicPr>
          <p:nvPr/>
        </p:nvPicPr>
        <p:blipFill>
          <a:blip r:embed="rId3"/>
          <a:stretch>
            <a:fillRect/>
          </a:stretch>
        </p:blipFill>
        <p:spPr>
          <a:xfrm>
            <a:off x="5933374" y="2961586"/>
            <a:ext cx="5272340" cy="1569894"/>
          </a:xfrm>
          <a:prstGeom prst="rect">
            <a:avLst/>
          </a:prstGeom>
        </p:spPr>
      </p:pic>
    </p:spTree>
    <p:extLst>
      <p:ext uri="{BB962C8B-B14F-4D97-AF65-F5344CB8AC3E}">
        <p14:creationId xmlns:p14="http://schemas.microsoft.com/office/powerpoint/2010/main" val="16711434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marL="0" indent="0">
              <a:lnSpc>
                <a:spcPct val="115000"/>
              </a:lnSpc>
              <a:spcBef>
                <a:spcPts val="500"/>
              </a:spcBef>
              <a:spcAft>
                <a:spcPts val="1000"/>
              </a:spcAft>
            </a:pPr>
            <a:r>
              <a:rPr lang="ru-RU" sz="18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(или</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r>
              <a:rPr lang="ru-RU" sz="18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инфолиния</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 небольшая диаграмма, отображенная в одной ячейке. </a:t>
            </a: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позволяет быстро определить тенденции изменения во времени или оценить изменчивость данных. </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Благодаря своей компактности, </a:t>
            </a: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очень часто используются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группами</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Несмотря на то, что </a:t>
            </a: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выглядят, как миниатюрные диаграммы (и иногда могут выполнять роль такой диаграммы), эта возможность абсолютно отличается от встроенных средств создания диаграмм. </a:t>
            </a:r>
          </a:p>
          <a:p>
            <a:pPr marL="0" indent="0">
              <a:lnSpc>
                <a:spcPct val="115000"/>
              </a:lnSpc>
              <a:spcBef>
                <a:spcPts val="500"/>
              </a:spcBef>
              <a:spcAft>
                <a:spcPts val="1000"/>
              </a:spcAft>
            </a:pP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Например, диаграммы размещаются в области построения и на одной диаграмме может отображаться несколько рядов данных. </a:t>
            </a:r>
          </a:p>
          <a:p>
            <a:pPr marL="0" indent="0">
              <a:lnSpc>
                <a:spcPct val="115000"/>
              </a:lnSpc>
              <a:spcBef>
                <a:spcPts val="500"/>
              </a:spcBef>
              <a:spcAft>
                <a:spcPts val="1000"/>
              </a:spcAft>
            </a:pPr>
            <a:r>
              <a:rPr lang="ru-RU" sz="18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отображаются в ячейке и могут отражать только </a:t>
            </a:r>
            <a:r>
              <a:rPr lang="ru-RU" sz="18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один</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ряд данных.</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Спарклайны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3586743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p:nvPr/>
        </p:nvSpPr>
        <p:spPr>
          <a:xfrm>
            <a:off x="708331" y="3591438"/>
            <a:ext cx="3268000" cy="1324978"/>
          </a:xfrm>
          <a:prstGeom prst="rect">
            <a:avLst/>
          </a:prstGeom>
          <a:noFill/>
          <a:ln>
            <a:noFill/>
          </a:ln>
        </p:spPr>
        <p:txBody>
          <a:bodyPr spcFirstLastPara="1" wrap="square" lIns="0" tIns="0" rIns="0" bIns="0" anchor="t" anchorCtr="0">
            <a:spAutoFit/>
          </a:bodyPr>
          <a:lstStyle/>
          <a:p>
            <a:pPr marL="16933">
              <a:lnSpc>
                <a:spcPct val="115000"/>
              </a:lnSpc>
            </a:pPr>
            <a:r>
              <a:rPr lang="ru-RU" sz="1600" b="1" dirty="0">
                <a:solidFill>
                  <a:schemeClr val="dk1"/>
                </a:solidFill>
                <a:latin typeface="IBM Plex Sans"/>
                <a:ea typeface="IBM Plex Sans"/>
                <a:cs typeface="IBM Plex Sans"/>
                <a:sym typeface="IBM Plex Sans"/>
              </a:rPr>
              <a:t>«Линия»</a:t>
            </a:r>
            <a:endParaRPr sz="1600" dirty="0">
              <a:solidFill>
                <a:schemeClr val="dk1"/>
              </a:solidFill>
              <a:latin typeface="IBM Plex Sans"/>
              <a:ea typeface="IBM Plex Sans"/>
              <a:cs typeface="IBM Plex Sans"/>
              <a:sym typeface="IBM Plex Sans"/>
            </a:endParaRPr>
          </a:p>
          <a:p>
            <a:pPr lvl="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Подобен линейной диаграмме. Как дополнительная возможность графики они могут отображаться с маркером каждой точки. </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373" name="Google Shape;373;p52"/>
          <p:cNvSpPr txBox="1"/>
          <p:nvPr/>
        </p:nvSpPr>
        <p:spPr>
          <a:xfrm>
            <a:off x="8215667" y="3591168"/>
            <a:ext cx="3268000" cy="2547877"/>
          </a:xfrm>
          <a:prstGeom prst="rect">
            <a:avLst/>
          </a:prstGeom>
          <a:noFill/>
          <a:ln>
            <a:noFill/>
          </a:ln>
        </p:spPr>
        <p:txBody>
          <a:bodyPr spcFirstLastPara="1" wrap="square" lIns="0" tIns="0" rIns="0" bIns="0" anchor="t" anchorCtr="0">
            <a:spAutoFit/>
          </a:bodyPr>
          <a:lstStyle/>
          <a:p>
            <a:pPr>
              <a:lnSpc>
                <a:spcPct val="115000"/>
              </a:lnSpc>
            </a:pPr>
            <a:r>
              <a:rPr lang="ru-RU" sz="1600" b="1" dirty="0">
                <a:solidFill>
                  <a:schemeClr val="dk1"/>
                </a:solidFill>
                <a:latin typeface="IBM Plex Sans"/>
                <a:ea typeface="IBM Plex Sans"/>
                <a:cs typeface="IBM Plex Sans"/>
                <a:sym typeface="IBM Plex Sans"/>
              </a:rPr>
              <a:t>«Выигрыш/Проигрыш»</a:t>
            </a:r>
            <a:endParaRPr sz="1600" dirty="0">
              <a:solidFill>
                <a:schemeClr val="dk1"/>
              </a:solidFill>
              <a:latin typeface="IBM Plex Sans"/>
              <a:ea typeface="IBM Plex Sans"/>
              <a:cs typeface="IBM Plex Sans"/>
              <a:sym typeface="IBM Plex Sans"/>
            </a:endParaRPr>
          </a:p>
          <a:p>
            <a:pPr marL="16933">
              <a:lnSpc>
                <a:spcPct val="115000"/>
              </a:lnSpc>
              <a:spcBef>
                <a:spcPts val="1067"/>
              </a:spcBef>
            </a:pPr>
            <a:r>
              <a:rPr lang="ru-RU" sz="1200" dirty="0">
                <a:solidFill>
                  <a:srgbClr val="000000"/>
                </a:solidFill>
                <a:latin typeface="IBM Plex Sans" panose="020B0503050203000203" pitchFamily="34" charset="0"/>
                <a:cs typeface="Times New Roman" panose="02020603050405020304" pitchFamily="18" charset="0"/>
              </a:rPr>
              <a:t>По сути, это диаграмма "бинарного" типа, отображающая каждую точку в виде приподнятого или опущенного прямоугольника. Обратите внимание на то, что используемые здесь данные отличаются от исходных. В этом типе </a:t>
            </a:r>
            <a:r>
              <a:rPr lang="ru-RU" sz="1200" dirty="0" err="1">
                <a:solidFill>
                  <a:srgbClr val="000000"/>
                </a:solidFill>
                <a:latin typeface="IBM Plex Sans" panose="020B0503050203000203" pitchFamily="34" charset="0"/>
                <a:cs typeface="Times New Roman" panose="02020603050405020304" pitchFamily="18" charset="0"/>
              </a:rPr>
              <a:t>спарклайна</a:t>
            </a:r>
            <a:r>
              <a:rPr lang="ru-RU" sz="1200" dirty="0">
                <a:solidFill>
                  <a:srgbClr val="000000"/>
                </a:solidFill>
                <a:latin typeface="IBM Plex Sans" panose="020B0503050203000203" pitchFamily="34" charset="0"/>
                <a:cs typeface="Times New Roman" panose="02020603050405020304" pitchFamily="18" charset="0"/>
              </a:rPr>
              <a:t> каждая точка данных отображается в виде приподнятого прямоугольника темного цвета (выигрыш) или опущенного светлого прямоугольника (проигрыш). </a:t>
            </a:r>
            <a:endParaRPr sz="1200" dirty="0">
              <a:solidFill>
                <a:srgbClr val="000000"/>
              </a:solidFill>
              <a:latin typeface="IBM Plex Sans" panose="020B0503050203000203" pitchFamily="34" charset="0"/>
              <a:cs typeface="Times New Roman" panose="02020603050405020304" pitchFamily="18" charset="0"/>
              <a:sym typeface="IBM Plex Sans"/>
            </a:endParaRPr>
          </a:p>
        </p:txBody>
      </p:sp>
      <p:sp>
        <p:nvSpPr>
          <p:cNvPr id="377" name="Google Shape;377;p52"/>
          <p:cNvSpPr txBox="1">
            <a:spLocks noGrp="1"/>
          </p:cNvSpPr>
          <p:nvPr>
            <p:ph type="title"/>
          </p:nvPr>
        </p:nvSpPr>
        <p:spPr>
          <a:xfrm>
            <a:off x="731667" y="1329364"/>
            <a:ext cx="10752000" cy="376636"/>
          </a:xfrm>
          <a:prstGeom prst="rect">
            <a:avLst/>
          </a:prstGeom>
          <a:noFill/>
          <a:ln>
            <a:noFill/>
          </a:ln>
        </p:spPr>
        <p:txBody>
          <a:bodyPr spcFirstLastPara="1" wrap="square" lIns="0" tIns="7233" rIns="0" bIns="0" anchor="b"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Типы </a:t>
            </a:r>
            <a:r>
              <a:rPr lang="ru-RU" sz="2400" dirty="0" err="1">
                <a:solidFill>
                  <a:schemeClr val="dk1"/>
                </a:solidFill>
                <a:latin typeface="IBM Plex Sans SemiBold"/>
                <a:ea typeface="IBM Plex Sans SemiBold"/>
                <a:cs typeface="IBM Plex Sans SemiBold"/>
                <a:sym typeface="IBM Plex Sans SemiBold"/>
              </a:rPr>
              <a:t>спарклайнов</a:t>
            </a:r>
            <a:endParaRPr sz="2400" dirty="0">
              <a:solidFill>
                <a:schemeClr val="dk1"/>
              </a:solidFill>
              <a:latin typeface="IBM Plex Sans SemiBold"/>
              <a:ea typeface="IBM Plex Sans SemiBold"/>
              <a:cs typeface="IBM Plex Sans SemiBold"/>
              <a:sym typeface="IBM Plex Sans SemiBold"/>
            </a:endParaRPr>
          </a:p>
        </p:txBody>
      </p:sp>
      <p:sp>
        <p:nvSpPr>
          <p:cNvPr id="378" name="Google Shape;378;p52"/>
          <p:cNvSpPr txBox="1"/>
          <p:nvPr/>
        </p:nvSpPr>
        <p:spPr>
          <a:xfrm>
            <a:off x="4692000" y="3591168"/>
            <a:ext cx="3268000" cy="687881"/>
          </a:xfrm>
          <a:prstGeom prst="rect">
            <a:avLst/>
          </a:prstGeom>
          <a:noFill/>
          <a:ln>
            <a:noFill/>
          </a:ln>
        </p:spPr>
        <p:txBody>
          <a:bodyPr spcFirstLastPara="1" wrap="square" lIns="0" tIns="0" rIns="0" bIns="0" anchor="t" anchorCtr="0">
            <a:spAutoFit/>
          </a:bodyPr>
          <a:lstStyle/>
          <a:p>
            <a:pPr marL="16933">
              <a:lnSpc>
                <a:spcPct val="115000"/>
              </a:lnSpc>
            </a:pPr>
            <a:r>
              <a:rPr lang="ru-RU" sz="1600" b="1" dirty="0">
                <a:solidFill>
                  <a:schemeClr val="dk1"/>
                </a:solidFill>
                <a:latin typeface="IBM Plex Sans"/>
                <a:ea typeface="IBM Plex Sans"/>
                <a:cs typeface="IBM Plex Sans"/>
                <a:sym typeface="IBM Plex Sans"/>
              </a:rPr>
              <a:t>«Гистограмма»</a:t>
            </a:r>
            <a:endParaRPr sz="1600" dirty="0">
              <a:solidFill>
                <a:schemeClr val="dk1"/>
              </a:solidFill>
              <a:latin typeface="IBM Plex Sans"/>
              <a:ea typeface="IBM Plex Sans"/>
              <a:cs typeface="IBM Plex Sans"/>
              <a:sym typeface="IBM Plex Sans"/>
            </a:endParaRPr>
          </a:p>
          <a:p>
            <a:pPr>
              <a:lnSpc>
                <a:spcPct val="115000"/>
              </a:lnSpc>
              <a:spcBef>
                <a:spcPts val="500"/>
              </a:spcBef>
              <a:spcAft>
                <a:spcPts val="1000"/>
              </a:spcAft>
            </a:pPr>
            <a:r>
              <a:rPr lang="ru-RU" sz="1200" dirty="0">
                <a:solidFill>
                  <a:srgbClr val="000000"/>
                </a:solidFill>
                <a:latin typeface="IBM Plex Sans" panose="020B0503050203000203" pitchFamily="34" charset="0"/>
                <a:cs typeface="Times New Roman" panose="02020603050405020304" pitchFamily="18" charset="0"/>
              </a:rPr>
              <a:t>Аналогичен столбиковой диаграмме.</a:t>
            </a:r>
          </a:p>
        </p:txBody>
      </p:sp>
      <p:sp>
        <p:nvSpPr>
          <p:cNvPr id="379" name="Google Shape;379;p52"/>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400" dirty="0"/>
              <a:t>Урок </a:t>
            </a:r>
            <a:r>
              <a:rPr lang="en-US" sz="1400" dirty="0"/>
              <a:t>3</a:t>
            </a:r>
            <a:r>
              <a:rPr lang="ru-RU" sz="1400" dirty="0"/>
              <a:t>. Инструменты визуализации в </a:t>
            </a:r>
            <a:r>
              <a:rPr lang="en-US" sz="1400" dirty="0"/>
              <a:t>MS Excel.</a:t>
            </a:r>
            <a:endParaRPr dirty="0"/>
          </a:p>
        </p:txBody>
      </p:sp>
      <p:pic>
        <p:nvPicPr>
          <p:cNvPr id="9" name="Рисунок 8">
            <a:extLst>
              <a:ext uri="{FF2B5EF4-FFF2-40B4-BE49-F238E27FC236}">
                <a16:creationId xmlns:a16="http://schemas.microsoft.com/office/drawing/2014/main" id="{DE964741-9254-63C5-65A6-897D70E3B526}"/>
              </a:ext>
            </a:extLst>
          </p:cNvPr>
          <p:cNvPicPr>
            <a:picLocks noChangeAspect="1"/>
          </p:cNvPicPr>
          <p:nvPr/>
        </p:nvPicPr>
        <p:blipFill>
          <a:blip r:embed="rId4"/>
          <a:stretch>
            <a:fillRect/>
          </a:stretch>
        </p:blipFill>
        <p:spPr>
          <a:xfrm>
            <a:off x="708331" y="2809633"/>
            <a:ext cx="1936375" cy="516367"/>
          </a:xfrm>
          <a:prstGeom prst="rect">
            <a:avLst/>
          </a:prstGeom>
        </p:spPr>
      </p:pic>
      <p:pic>
        <p:nvPicPr>
          <p:cNvPr id="11" name="Рисунок 10">
            <a:extLst>
              <a:ext uri="{FF2B5EF4-FFF2-40B4-BE49-F238E27FC236}">
                <a16:creationId xmlns:a16="http://schemas.microsoft.com/office/drawing/2014/main" id="{8AAB87C7-9A16-36AF-4BE6-A0A626E5E817}"/>
              </a:ext>
            </a:extLst>
          </p:cNvPr>
          <p:cNvPicPr>
            <a:picLocks noChangeAspect="1"/>
          </p:cNvPicPr>
          <p:nvPr/>
        </p:nvPicPr>
        <p:blipFill>
          <a:blip r:embed="rId5"/>
          <a:stretch>
            <a:fillRect/>
          </a:stretch>
        </p:blipFill>
        <p:spPr>
          <a:xfrm>
            <a:off x="4462000" y="2809633"/>
            <a:ext cx="1936375" cy="516368"/>
          </a:xfrm>
          <a:prstGeom prst="rect">
            <a:avLst/>
          </a:prstGeom>
        </p:spPr>
      </p:pic>
      <p:pic>
        <p:nvPicPr>
          <p:cNvPr id="13" name="Рисунок 12">
            <a:extLst>
              <a:ext uri="{FF2B5EF4-FFF2-40B4-BE49-F238E27FC236}">
                <a16:creationId xmlns:a16="http://schemas.microsoft.com/office/drawing/2014/main" id="{FDDD5DB3-02A0-2779-7B9B-36A7F2D2E1DE}"/>
              </a:ext>
            </a:extLst>
          </p:cNvPr>
          <p:cNvPicPr>
            <a:picLocks noChangeAspect="1"/>
          </p:cNvPicPr>
          <p:nvPr/>
        </p:nvPicPr>
        <p:blipFill>
          <a:blip r:embed="rId6"/>
          <a:stretch>
            <a:fillRect/>
          </a:stretch>
        </p:blipFill>
        <p:spPr>
          <a:xfrm>
            <a:off x="8215669" y="2809633"/>
            <a:ext cx="1936376" cy="516368"/>
          </a:xfrm>
          <a:prstGeom prst="rect">
            <a:avLst/>
          </a:prstGeom>
        </p:spPr>
      </p:pic>
    </p:spTree>
    <p:extLst>
      <p:ext uri="{BB962C8B-B14F-4D97-AF65-F5344CB8AC3E}">
        <p14:creationId xmlns:p14="http://schemas.microsoft.com/office/powerpoint/2010/main" val="1105224594"/>
      </p:ext>
    </p:extLst>
  </p:cSld>
  <p:clrMapOvr>
    <a:masterClrMapping/>
  </p:clrMapOvr>
  <p:extLst>
    <p:ext uri="{6950BFC3-D8DA-4A85-94F7-54DA5524770B}">
      <p188:commentRel xmlns:p188="http://schemas.microsoft.com/office/powerpoint/2018/8/main" r:id="rId3"/>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Пример 3</a:t>
            </a:r>
            <a:endParaRPr dirty="0">
              <a:latin typeface="IBM Plex Sans SemiBold" panose="020B0703050203000203" pitchFamily="34" charset="0"/>
            </a:endParaRPr>
          </a:p>
        </p:txBody>
      </p:sp>
    </p:spTree>
    <p:extLst>
      <p:ext uri="{BB962C8B-B14F-4D97-AF65-F5344CB8AC3E}">
        <p14:creationId xmlns:p14="http://schemas.microsoft.com/office/powerpoint/2010/main" val="29386130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Пробуйте все на практике!</a:t>
            </a:r>
            <a:br>
              <a:rPr lang="ru" dirty="0">
                <a:latin typeface="IBM Plex Sans SemiBold" panose="020B0703050203000203" pitchFamily="34" charset="0"/>
              </a:rPr>
            </a:br>
            <a:r>
              <a:rPr lang="ru" dirty="0">
                <a:latin typeface="IBM Plex Sans SemiBold" panose="020B0703050203000203" pitchFamily="34" charset="0"/>
              </a:rPr>
              <a:t>Откройте </a:t>
            </a:r>
            <a:r>
              <a:rPr lang="en-US" dirty="0">
                <a:latin typeface="IBM Plex Sans SemiBold" panose="020B0703050203000203" pitchFamily="34" charset="0"/>
              </a:rPr>
              <a:t>MS Excel </a:t>
            </a:r>
            <a:br>
              <a:rPr lang="en-US" dirty="0">
                <a:latin typeface="IBM Plex Sans SemiBold" panose="020B0703050203000203" pitchFamily="34" charset="0"/>
              </a:rPr>
            </a:br>
            <a:r>
              <a:rPr lang="ru-RU" dirty="0">
                <a:latin typeface="IBM Plex Sans SemiBold" panose="020B0703050203000203" pitchFamily="34" charset="0"/>
              </a:rPr>
              <a:t>прямо сейчас!</a:t>
            </a:r>
            <a:endParaRPr dirty="0">
              <a:latin typeface="IBM Plex Sans SemiBold" panose="020B0703050203000203" pitchFamily="34" charset="0"/>
            </a:endParaRPr>
          </a:p>
        </p:txBody>
      </p:sp>
    </p:spTree>
    <p:extLst>
      <p:ext uri="{BB962C8B-B14F-4D97-AF65-F5344CB8AC3E}">
        <p14:creationId xmlns:p14="http://schemas.microsoft.com/office/powerpoint/2010/main" val="1716474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908296"/>
            <a:ext cx="10308032"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Задача</a:t>
            </a:r>
          </a:p>
          <a:p>
            <a:pPr marL="0" indent="0">
              <a:lnSpc>
                <a:spcPct val="115000"/>
              </a:lnSpc>
              <a:spcBef>
                <a:spcPts val="500"/>
              </a:spcBef>
              <a:spcAft>
                <a:spcPts val="1000"/>
              </a:spcAft>
              <a:tabLst>
                <a:tab pos="355600" algn="l"/>
              </a:tabLs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Имеются данные о еженедельных расчетах с клиентами банка в нескольких филиалах (откройте файл примера 3)</a:t>
            </a:r>
          </a:p>
          <a:p>
            <a:pPr marL="0" indent="0">
              <a:lnSpc>
                <a:spcPct val="115000"/>
              </a:lnSpc>
              <a:spcBef>
                <a:spcPts val="500"/>
              </a:spcBef>
              <a:spcAft>
                <a:spcPts val="1000"/>
              </a:spcAft>
              <a:tabLst>
                <a:tab pos="355600" algn="l"/>
              </a:tabLst>
            </a:pPr>
            <a:endPar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tabLst>
                <a:tab pos="355600" algn="l"/>
              </a:tabLst>
            </a:pP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Н</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еобходимо обобщить еженедельные расчеты с клиентами, построив график еженедельных расчетов для каждого филиала в одной ячейке. </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a:extLst>
              <a:ext uri="{FF2B5EF4-FFF2-40B4-BE49-F238E27FC236}">
                <a16:creationId xmlns:a16="http://schemas.microsoft.com/office/drawing/2014/main" id="{E088CF5D-2264-30D4-201F-EBFE2D581FB9}"/>
              </a:ext>
            </a:extLst>
          </p:cNvPr>
          <p:cNvPicPr>
            <a:picLocks noChangeAspect="1"/>
          </p:cNvPicPr>
          <p:nvPr/>
        </p:nvPicPr>
        <p:blipFill>
          <a:blip r:embed="rId3"/>
          <a:stretch>
            <a:fillRect/>
          </a:stretch>
        </p:blipFill>
        <p:spPr>
          <a:xfrm>
            <a:off x="5044765" y="3558929"/>
            <a:ext cx="5686425" cy="2771775"/>
          </a:xfrm>
          <a:prstGeom prst="rect">
            <a:avLst/>
          </a:prstGeom>
        </p:spPr>
      </p:pic>
    </p:spTree>
    <p:extLst>
      <p:ext uri="{BB962C8B-B14F-4D97-AF65-F5344CB8AC3E}">
        <p14:creationId xmlns:p14="http://schemas.microsoft.com/office/powerpoint/2010/main" val="8114755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908296"/>
            <a:ext cx="4655936"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Решение</a:t>
            </a:r>
          </a:p>
          <a:p>
            <a:pPr marL="342900" indent="-342900">
              <a:lnSpc>
                <a:spcPct val="115000"/>
              </a:lnSpc>
              <a:spcBef>
                <a:spcPts val="500"/>
              </a:spcBef>
              <a:spcAft>
                <a:spcPts val="1000"/>
              </a:spcAft>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Создадим графу «Итог», подписав ее в ячейке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Выделим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 где мы разместим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t>
            </a: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5" name="Рисунок 4">
            <a:extLst>
              <a:ext uri="{FF2B5EF4-FFF2-40B4-BE49-F238E27FC236}">
                <a16:creationId xmlns:a16="http://schemas.microsoft.com/office/drawing/2014/main" id="{0E272980-7632-9DA9-8310-2B1D08577086}"/>
              </a:ext>
            </a:extLst>
          </p:cNvPr>
          <p:cNvPicPr>
            <a:picLocks noChangeAspect="1"/>
          </p:cNvPicPr>
          <p:nvPr/>
        </p:nvPicPr>
        <p:blipFill>
          <a:blip r:embed="rId3"/>
          <a:stretch>
            <a:fillRect/>
          </a:stretch>
        </p:blipFill>
        <p:spPr>
          <a:xfrm>
            <a:off x="5865427" y="2480455"/>
            <a:ext cx="5598295" cy="2251105"/>
          </a:xfrm>
          <a:prstGeom prst="rect">
            <a:avLst/>
          </a:prstGeom>
        </p:spPr>
      </p:pic>
    </p:spTree>
    <p:extLst>
      <p:ext uri="{BB962C8B-B14F-4D97-AF65-F5344CB8AC3E}">
        <p14:creationId xmlns:p14="http://schemas.microsoft.com/office/powerpoint/2010/main" val="3170543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908296"/>
            <a:ext cx="4655936"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Решение</a:t>
            </a:r>
          </a:p>
          <a:p>
            <a:pPr marL="342900" indent="-342900">
              <a:lnSpc>
                <a:spcPct val="115000"/>
              </a:lnSpc>
              <a:spcBef>
                <a:spcPts val="500"/>
              </a:spcBef>
              <a:spcAft>
                <a:spcPts val="1000"/>
              </a:spcAft>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Создадим графу «Итог», подписав ее в ячейке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Выделим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 где мы разместим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t>
            </a:r>
          </a:p>
          <a:p>
            <a:pPr marL="342900" indent="-342900">
              <a:lnSpc>
                <a:spcPct val="115000"/>
              </a:lnSpc>
              <a:spcBef>
                <a:spcPts val="500"/>
              </a:spcBef>
              <a:spcAft>
                <a:spcPts val="1000"/>
              </a:spcAft>
              <a:buFont typeface="IBM Plex Sans"/>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Во вкладке «Вставка» выберем тип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спарклайнов</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«График». В открывшемся диалоговом окне укажем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 в качестве данных для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спарклайнов</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5" name="Рисунок 4">
            <a:extLst>
              <a:ext uri="{FF2B5EF4-FFF2-40B4-BE49-F238E27FC236}">
                <a16:creationId xmlns:a16="http://schemas.microsoft.com/office/drawing/2014/main" id="{EF1CEB67-466A-EAC7-91DE-5AC30EB32FC3}"/>
              </a:ext>
            </a:extLst>
          </p:cNvPr>
          <p:cNvPicPr>
            <a:picLocks noChangeAspect="1"/>
          </p:cNvPicPr>
          <p:nvPr/>
        </p:nvPicPr>
        <p:blipFill>
          <a:blip r:embed="rId3"/>
          <a:stretch>
            <a:fillRect/>
          </a:stretch>
        </p:blipFill>
        <p:spPr>
          <a:xfrm>
            <a:off x="6247758" y="2384557"/>
            <a:ext cx="5044161" cy="2276094"/>
          </a:xfrm>
          <a:prstGeom prst="rect">
            <a:avLst/>
          </a:prstGeom>
        </p:spPr>
      </p:pic>
    </p:spTree>
    <p:extLst>
      <p:ext uri="{BB962C8B-B14F-4D97-AF65-F5344CB8AC3E}">
        <p14:creationId xmlns:p14="http://schemas.microsoft.com/office/powerpoint/2010/main" val="2845640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908296"/>
            <a:ext cx="4655936"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Решение</a:t>
            </a:r>
          </a:p>
          <a:p>
            <a:pPr marL="342900" indent="-342900">
              <a:lnSpc>
                <a:spcPct val="115000"/>
              </a:lnSpc>
              <a:spcBef>
                <a:spcPts val="500"/>
              </a:spcBef>
              <a:spcAft>
                <a:spcPts val="1000"/>
              </a:spcAft>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Создадим графу «Итог», подписав ее в ячейке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Выделим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G</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 где мы разместим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a:t>
            </a:r>
          </a:p>
          <a:p>
            <a:pPr marL="342900" indent="-342900">
              <a:lnSpc>
                <a:spcPct val="115000"/>
              </a:lnSpc>
              <a:spcBef>
                <a:spcPts val="500"/>
              </a:spcBef>
              <a:spcAft>
                <a:spcPts val="1000"/>
              </a:spcAft>
              <a:buFont typeface="IBM Plex Sans"/>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Во вкладке «Вставка» выберем тип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спарклайнов</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«График». В открывшемся диалоговом окне укажем диапазон </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F</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6 в качестве данных для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спарклайнов</a:t>
            </a: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Font typeface="IBM Plex Sans"/>
              <a:buAutoNum type="arabicParenR"/>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Нажимаем «Ок» и видим построенные </a:t>
            </a:r>
            <a:r>
              <a:rPr lang="ru-RU" sz="14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4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endParaRPr lang="ru-RU" sz="14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5" name="Рисунок 4">
            <a:extLst>
              <a:ext uri="{FF2B5EF4-FFF2-40B4-BE49-F238E27FC236}">
                <a16:creationId xmlns:a16="http://schemas.microsoft.com/office/drawing/2014/main" id="{5F4E239E-005C-4CC2-94D6-10C7363C3DEC}"/>
              </a:ext>
            </a:extLst>
          </p:cNvPr>
          <p:cNvPicPr>
            <a:picLocks noChangeAspect="1"/>
          </p:cNvPicPr>
          <p:nvPr/>
        </p:nvPicPr>
        <p:blipFill>
          <a:blip r:embed="rId3"/>
          <a:stretch>
            <a:fillRect/>
          </a:stretch>
        </p:blipFill>
        <p:spPr>
          <a:xfrm>
            <a:off x="5897954" y="2558489"/>
            <a:ext cx="4927560" cy="1610649"/>
          </a:xfrm>
          <a:prstGeom prst="rect">
            <a:avLst/>
          </a:prstGeom>
        </p:spPr>
      </p:pic>
    </p:spTree>
    <p:extLst>
      <p:ext uri="{BB962C8B-B14F-4D97-AF65-F5344CB8AC3E}">
        <p14:creationId xmlns:p14="http://schemas.microsoft.com/office/powerpoint/2010/main" val="2807939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908296"/>
            <a:ext cx="4655936"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Изменение </a:t>
            </a:r>
            <a:r>
              <a:rPr lang="ru-RU" sz="1800" b="1" dirty="0" err="1">
                <a:solidFill>
                  <a:srgbClr val="000000"/>
                </a:solidFill>
                <a:latin typeface="IBM Plex Sans" panose="020B0503050203000203" pitchFamily="34" charset="0"/>
                <a:cs typeface="Times New Roman" panose="02020603050405020304" pitchFamily="18" charset="0"/>
              </a:rPr>
              <a:t>спарклайнов</a:t>
            </a:r>
            <a:endParaRPr lang="ru-RU" sz="1800" b="1" dirty="0">
              <a:solidFill>
                <a:srgbClr val="000000"/>
              </a:solidFill>
              <a:latin typeface="IBM Plex Sans" panose="020B0503050203000203" pitchFamily="34" charset="0"/>
              <a:cs typeface="Times New Roman" panose="02020603050405020304" pitchFamily="18" charset="0"/>
            </a:endParaRP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Выделяем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 открываем вкладку «работа со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спарклайнами</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где можно изменить их вид и другие настройки.</a:t>
            </a:r>
          </a:p>
          <a:p>
            <a:pPr marL="0" indent="0">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a:extLst>
              <a:ext uri="{FF2B5EF4-FFF2-40B4-BE49-F238E27FC236}">
                <a16:creationId xmlns:a16="http://schemas.microsoft.com/office/drawing/2014/main" id="{1102A38C-F9A3-DA22-0853-8768056D4AF9}"/>
              </a:ext>
            </a:extLst>
          </p:cNvPr>
          <p:cNvPicPr>
            <a:picLocks noChangeAspect="1"/>
          </p:cNvPicPr>
          <p:nvPr/>
        </p:nvPicPr>
        <p:blipFill>
          <a:blip r:embed="rId3"/>
          <a:stretch>
            <a:fillRect/>
          </a:stretch>
        </p:blipFill>
        <p:spPr>
          <a:xfrm>
            <a:off x="720000" y="3255984"/>
            <a:ext cx="11157977" cy="2972312"/>
          </a:xfrm>
          <a:prstGeom prst="rect">
            <a:avLst/>
          </a:prstGeom>
        </p:spPr>
      </p:pic>
    </p:spTree>
    <p:extLst>
      <p:ext uri="{BB962C8B-B14F-4D97-AF65-F5344CB8AC3E}">
        <p14:creationId xmlns:p14="http://schemas.microsoft.com/office/powerpoint/2010/main" val="15615031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19999" y="1614011"/>
            <a:ext cx="10521741"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Изменение </a:t>
            </a:r>
            <a:r>
              <a:rPr lang="ru-RU" sz="1800" b="1" dirty="0" err="1">
                <a:solidFill>
                  <a:srgbClr val="000000"/>
                </a:solidFill>
                <a:latin typeface="IBM Plex Sans" panose="020B0503050203000203" pitchFamily="34" charset="0"/>
                <a:cs typeface="Times New Roman" panose="02020603050405020304" pitchFamily="18" charset="0"/>
              </a:rPr>
              <a:t>спарклайнов</a:t>
            </a:r>
            <a:endParaRPr lang="ru-RU" sz="1800" b="1" dirty="0">
              <a:solidFill>
                <a:srgbClr val="000000"/>
              </a:solidFill>
              <a:latin typeface="IBM Plex Sans" panose="020B0503050203000203" pitchFamily="34" charset="0"/>
              <a:cs typeface="Times New Roman" panose="02020603050405020304" pitchFamily="18" charset="0"/>
            </a:endParaRP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Выделяем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 открываем вкладку «работа со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спарклайнами</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где можно изменить их вид и другие настройки.</a:t>
            </a:r>
          </a:p>
          <a:p>
            <a:pPr marL="0" indent="0">
              <a:lnSpc>
                <a:spcPct val="115000"/>
              </a:lnSpc>
              <a:spcBef>
                <a:spcPts val="500"/>
              </a:spcBef>
              <a:spcAft>
                <a:spcPts val="1000"/>
              </a:spcAft>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Укажем зеленый цвет графика и отметим минимальные и максимальные точки</a:t>
            </a:r>
            <a:r>
              <a:rPr lang="ru-RU" sz="1200" b="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Как видно, самыми напряженными днями для каждого филиала являются понедельник и пятница, а самыми незагруженными – вторник и среда.</a:t>
            </a:r>
          </a:p>
          <a:p>
            <a:pPr marL="0" indent="0">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16728255-54FA-20E7-C1C6-D0A2BB69F1FA}"/>
              </a:ext>
            </a:extLst>
          </p:cNvPr>
          <p:cNvPicPr>
            <a:picLocks noChangeAspect="1"/>
          </p:cNvPicPr>
          <p:nvPr/>
        </p:nvPicPr>
        <p:blipFill>
          <a:blip r:embed="rId4"/>
          <a:stretch>
            <a:fillRect/>
          </a:stretch>
        </p:blipFill>
        <p:spPr>
          <a:xfrm>
            <a:off x="541468" y="3203089"/>
            <a:ext cx="10700272" cy="3202683"/>
          </a:xfrm>
          <a:prstGeom prst="rect">
            <a:avLst/>
          </a:prstGeom>
        </p:spPr>
      </p:pic>
    </p:spTree>
    <p:extLst>
      <p:ext uri="{BB962C8B-B14F-4D97-AF65-F5344CB8AC3E}">
        <p14:creationId xmlns:p14="http://schemas.microsoft.com/office/powerpoint/2010/main" val="1524347568"/>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4723268" cy="4320000"/>
          </a:xfrm>
          <a:prstGeom prst="rect">
            <a:avLst/>
          </a:prstGeom>
        </p:spPr>
        <p:txBody>
          <a:bodyPr spcFirstLastPara="1" vert="horz" wrap="square" lIns="0" tIns="0" rIns="0" bIns="0" rtlCol="0" anchor="t" anchorCtr="0">
            <a:noAutofit/>
          </a:bodyPr>
          <a:lstStyle/>
          <a:p>
            <a:pPr marL="0" indent="0">
              <a:lnSpc>
                <a:spcPct val="115000"/>
              </a:lnSpc>
            </a:pPr>
            <a:r>
              <a:rPr lang="ru-RU" b="1" dirty="0"/>
              <a:t>Задача</a:t>
            </a:r>
          </a:p>
          <a:p>
            <a:pPr marL="0" indent="0">
              <a:lnSpc>
                <a:spcPct val="115000"/>
              </a:lnSpc>
            </a:pPr>
            <a:r>
              <a:rPr lang="ru-RU"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С</a:t>
            </a:r>
            <a:r>
              <a:rPr lang="ru-RU"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делать так, чтобы ячейки с отрицательными значениями автоматически отображались с красной заливкой. </a:t>
            </a:r>
          </a:p>
          <a:p>
            <a:pPr marL="0" indent="0">
              <a:lnSpc>
                <a:spcPct val="115000"/>
              </a:lnSpc>
            </a:pPr>
            <a:endParaRPr lang="ru-RU" sz="1400" i="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r>
              <a:rPr lang="ru-RU" sz="1400" i="1" dirty="0">
                <a:solidFill>
                  <a:srgbClr val="000000"/>
                </a:solidFill>
                <a:latin typeface="IBM Plex Sans" panose="020B0503050203000203" pitchFamily="34" charset="0"/>
                <a:cs typeface="Times New Roman" panose="02020603050405020304" pitchFamily="18" charset="0"/>
              </a:rPr>
              <a:t>Выделить любой диапазон для условного форматирования (например столбец А)</a:t>
            </a:r>
          </a:p>
          <a:p>
            <a:pPr marL="0" indent="0">
              <a:lnSpc>
                <a:spcPct val="115000"/>
              </a:lnSpc>
            </a:pPr>
            <a:endPar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«Стили»</a:t>
            </a:r>
            <a:r>
              <a:rPr lang="en-US"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&gt;&gt; </a:t>
            </a:r>
            <a:r>
              <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«Условное форматирование»</a:t>
            </a:r>
            <a:r>
              <a:rPr lang="en-US"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&gt;&gt; </a:t>
            </a:r>
            <a:r>
              <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«Правила выделения ячеек» &gt;&gt; «Меньше».</a:t>
            </a:r>
            <a:endParaRPr lang="en-US"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lang="en-US"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4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Ввести 0 в диалоговом окне и указать светло-красную заливку</a:t>
            </a:r>
          </a:p>
          <a:p>
            <a:pPr marL="0" indent="0">
              <a:lnSpc>
                <a:spcPct val="115000"/>
              </a:lnSpc>
            </a:pPr>
            <a:endParaRPr lang="ru-RU" sz="1400" i="1"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400" b="1"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Нажать «ОК» и попробовать ввести значения</a:t>
            </a:r>
            <a:endParaRPr lang="ru-RU" sz="1400" b="1" i="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endParaRPr dirty="0"/>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применения условного форматирования</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A561D61B-1FED-52DE-B531-3C74E9F9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696" y="1965582"/>
            <a:ext cx="5403149" cy="3267319"/>
          </a:xfrm>
          <a:prstGeom prst="rect">
            <a:avLst/>
          </a:prstGeom>
        </p:spPr>
      </p:pic>
    </p:spTree>
    <p:extLst>
      <p:ext uri="{BB962C8B-B14F-4D97-AF65-F5344CB8AC3E}">
        <p14:creationId xmlns:p14="http://schemas.microsoft.com/office/powerpoint/2010/main" val="3496797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574153"/>
            <a:ext cx="11122812"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Изменение </a:t>
            </a:r>
            <a:r>
              <a:rPr lang="ru-RU" sz="1800" b="1" dirty="0" err="1">
                <a:solidFill>
                  <a:srgbClr val="000000"/>
                </a:solidFill>
                <a:latin typeface="IBM Plex Sans" panose="020B0503050203000203" pitchFamily="34" charset="0"/>
                <a:cs typeface="Times New Roman" panose="02020603050405020304" pitchFamily="18" charset="0"/>
              </a:rPr>
              <a:t>спарклайнов</a:t>
            </a:r>
            <a:endParaRPr lang="ru-RU" sz="1800" b="1" dirty="0">
              <a:solidFill>
                <a:srgbClr val="000000"/>
              </a:solidFill>
              <a:latin typeface="IBM Plex Sans" panose="020B0503050203000203" pitchFamily="34" charset="0"/>
              <a:cs typeface="Times New Roman" panose="02020603050405020304" pitchFamily="18" charset="0"/>
            </a:endParaRP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Выделяем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 открываем вкладку «работа со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спарклайнами</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где можно изменить их вид и другие настройки.</a:t>
            </a: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Укажем зеленый цвет графика и отметим минимальные и максимальные точки</a:t>
            </a:r>
            <a:r>
              <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a:t>
            </a: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Как видно, самыми напряженными днями для каждого филиала являются понедельник и пятница, а самыми незагруженными – вторник и среда.</a:t>
            </a:r>
          </a:p>
          <a:p>
            <a:pPr marL="0" indent="0">
              <a:lnSpc>
                <a:spcPct val="115000"/>
              </a:lnSpc>
              <a:spcBef>
                <a:spcPts val="500"/>
              </a:spcBef>
              <a:spcAft>
                <a:spcPts val="1000"/>
              </a:spcAft>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Преобразуем </a:t>
            </a:r>
            <a:r>
              <a:rPr lang="ru-RU" sz="12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a:t>
            </a: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-график в гистограмму. Для этого выберем тип «гистограмма» во вкладке работы со </a:t>
            </a:r>
            <a:r>
              <a:rPr lang="ru-RU" sz="12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спарклайнами</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indent="-342900">
              <a:lnSpc>
                <a:spcPct val="115000"/>
              </a:lnSpc>
              <a:spcBef>
                <a:spcPts val="500"/>
              </a:spcBef>
              <a:spcAft>
                <a:spcPts val="1000"/>
              </a:spcAft>
              <a:buAutoNum type="arabicParenR"/>
            </a:pP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tabLst>
                <a:tab pos="355600" algn="l"/>
              </a:tabLst>
            </a:pPr>
            <a:endParaRPr lang="ru-RU" sz="1400"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3. Еженедельные расчеты с клиентами</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6F377030-DC78-8C71-89F2-46595FA6E7E4}"/>
              </a:ext>
            </a:extLst>
          </p:cNvPr>
          <p:cNvPicPr>
            <a:picLocks noChangeAspect="1"/>
          </p:cNvPicPr>
          <p:nvPr/>
        </p:nvPicPr>
        <p:blipFill>
          <a:blip r:embed="rId3"/>
          <a:stretch>
            <a:fillRect/>
          </a:stretch>
        </p:blipFill>
        <p:spPr>
          <a:xfrm>
            <a:off x="838716" y="3592110"/>
            <a:ext cx="10009797" cy="2810058"/>
          </a:xfrm>
          <a:prstGeom prst="rect">
            <a:avLst/>
          </a:prstGeom>
        </p:spPr>
      </p:pic>
    </p:spTree>
    <p:extLst>
      <p:ext uri="{BB962C8B-B14F-4D97-AF65-F5344CB8AC3E}">
        <p14:creationId xmlns:p14="http://schemas.microsoft.com/office/powerpoint/2010/main" val="16313178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Пример 4</a:t>
            </a:r>
            <a:endParaRPr dirty="0">
              <a:latin typeface="IBM Plex Sans SemiBold" panose="020B0703050203000203" pitchFamily="34" charset="0"/>
            </a:endParaRPr>
          </a:p>
        </p:txBody>
      </p:sp>
    </p:spTree>
    <p:extLst>
      <p:ext uri="{BB962C8B-B14F-4D97-AF65-F5344CB8AC3E}">
        <p14:creationId xmlns:p14="http://schemas.microsoft.com/office/powerpoint/2010/main" val="8889878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720000" y="1727600"/>
            <a:ext cx="10752000" cy="3402800"/>
          </a:xfrm>
          <a:prstGeom prst="rect">
            <a:avLst/>
          </a:prstGeom>
        </p:spPr>
        <p:txBody>
          <a:bodyPr spcFirstLastPara="1" vert="horz" wrap="square" lIns="0" tIns="121900" rIns="121900" bIns="121900" rtlCol="0" anchor="ctr" anchorCtr="0">
            <a:noAutofit/>
          </a:bodyPr>
          <a:lstStyle/>
          <a:p>
            <a:r>
              <a:rPr lang="ru" dirty="0">
                <a:latin typeface="IBM Plex Sans SemiBold" panose="020B0703050203000203" pitchFamily="34" charset="0"/>
              </a:rPr>
              <a:t>Пробуйте все на практике!</a:t>
            </a:r>
            <a:br>
              <a:rPr lang="ru" dirty="0">
                <a:latin typeface="IBM Plex Sans SemiBold" panose="020B0703050203000203" pitchFamily="34" charset="0"/>
              </a:rPr>
            </a:br>
            <a:r>
              <a:rPr lang="ru" dirty="0">
                <a:latin typeface="IBM Plex Sans SemiBold" panose="020B0703050203000203" pitchFamily="34" charset="0"/>
              </a:rPr>
              <a:t>Откройте </a:t>
            </a:r>
            <a:r>
              <a:rPr lang="en-US" dirty="0">
                <a:latin typeface="IBM Plex Sans SemiBold" panose="020B0703050203000203" pitchFamily="34" charset="0"/>
              </a:rPr>
              <a:t>MS Excel </a:t>
            </a:r>
            <a:br>
              <a:rPr lang="en-US" dirty="0">
                <a:latin typeface="IBM Plex Sans SemiBold" panose="020B0703050203000203" pitchFamily="34" charset="0"/>
              </a:rPr>
            </a:br>
            <a:r>
              <a:rPr lang="ru-RU" dirty="0">
                <a:latin typeface="IBM Plex Sans SemiBold" panose="020B0703050203000203" pitchFamily="34" charset="0"/>
              </a:rPr>
              <a:t>прямо сейчас!</a:t>
            </a:r>
            <a:endParaRPr dirty="0">
              <a:latin typeface="IBM Plex Sans SemiBold" panose="020B0703050203000203" pitchFamily="34" charset="0"/>
            </a:endParaRPr>
          </a:p>
        </p:txBody>
      </p:sp>
    </p:spTree>
    <p:extLst>
      <p:ext uri="{BB962C8B-B14F-4D97-AF65-F5344CB8AC3E}">
        <p14:creationId xmlns:p14="http://schemas.microsoft.com/office/powerpoint/2010/main" val="23338397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752000"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Задача</a:t>
            </a: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Петя и Витя играют в баскетбол во дворе каждый день. Они решили вести статистику выигрышей и проигрышей и записывают результаты в таблицу:</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 значит, что игрок выиграл раунд.</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 значит, что игрок проиграл раунд.</a:t>
            </a:r>
          </a:p>
          <a:p>
            <a:pPr marL="0" indent="0">
              <a:lnSpc>
                <a:spcPct val="115000"/>
              </a:lnSpc>
              <a:spcBef>
                <a:spcPts val="500"/>
              </a:spcBef>
              <a:spcAft>
                <a:spcPts val="1000"/>
              </a:spcAft>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Необходимо получить обобщенную статистику результатов игры. Построить для этого </a:t>
            </a:r>
            <a:r>
              <a:rPr lang="ru-RU" sz="12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для каждого игрока. </a:t>
            </a:r>
          </a:p>
          <a:p>
            <a:pPr>
              <a:lnSpc>
                <a:spcPct val="115000"/>
              </a:lnSpc>
              <a:spcBef>
                <a:spcPts val="500"/>
              </a:spcBef>
              <a:spcAft>
                <a:spcPts val="1000"/>
              </a:spcAft>
            </a:pPr>
            <a:endParaRPr lang="ru-RU" sz="12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2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Откройте файл Примера 4 из материалов к лекции. </a:t>
            </a:r>
          </a:p>
          <a:p>
            <a:pPr>
              <a:lnSpc>
                <a:spcPct val="115000"/>
              </a:lnSpc>
              <a:spcBef>
                <a:spcPts val="500"/>
              </a:spcBef>
              <a:spcAft>
                <a:spcPts val="1000"/>
              </a:spcAft>
            </a:pPr>
            <a:r>
              <a:rPr lang="ru-RU" sz="1200" i="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Там вы увидите таблицу статистики игр.</a:t>
            </a:r>
            <a:endParaRPr lang="ru-RU" sz="1200" i="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4. Статистика игры.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r>
              <a:rPr lang="ru-RU" sz="1200" dirty="0"/>
              <a:t>.</a:t>
            </a:r>
          </a:p>
        </p:txBody>
      </p:sp>
      <p:pic>
        <p:nvPicPr>
          <p:cNvPr id="7" name="Рисунок 6">
            <a:extLst>
              <a:ext uri="{FF2B5EF4-FFF2-40B4-BE49-F238E27FC236}">
                <a16:creationId xmlns:a16="http://schemas.microsoft.com/office/drawing/2014/main" id="{2D9A00B6-FA62-51D0-B310-491E52C0F6DD}"/>
              </a:ext>
            </a:extLst>
          </p:cNvPr>
          <p:cNvPicPr>
            <a:picLocks noChangeAspect="1"/>
          </p:cNvPicPr>
          <p:nvPr/>
        </p:nvPicPr>
        <p:blipFill>
          <a:blip r:embed="rId3"/>
          <a:stretch>
            <a:fillRect/>
          </a:stretch>
        </p:blipFill>
        <p:spPr>
          <a:xfrm>
            <a:off x="4995828" y="4074123"/>
            <a:ext cx="6152515" cy="1765935"/>
          </a:xfrm>
          <a:prstGeom prst="rect">
            <a:avLst/>
          </a:prstGeom>
        </p:spPr>
      </p:pic>
    </p:spTree>
    <p:extLst>
      <p:ext uri="{BB962C8B-B14F-4D97-AF65-F5344CB8AC3E}">
        <p14:creationId xmlns:p14="http://schemas.microsoft.com/office/powerpoint/2010/main" val="14615140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5067109"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Решение</a:t>
            </a:r>
          </a:p>
          <a:p>
            <a:pPr marL="0" indent="0">
              <a:lnSpc>
                <a:spcPct val="115000"/>
              </a:lnSpc>
            </a:pPr>
            <a:endParaRPr lang="ru-RU" sz="1800" b="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b="1" dirty="0">
              <a:solidFill>
                <a:srgbClr val="000000"/>
              </a:solidFill>
              <a:latin typeface="IBM Plex Sans" panose="020B0503050203000203" pitchFamily="34"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Добавим графу «Итог», ее название укажем ячейке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Выделим ячейки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 где разместим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 добавим в них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типа «Выигрыш-проигрыш» (из вкладки «Вставка»). В качестве источника данных указываем диапазон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B2:K3. </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4. Статистика игры.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8" name="Рисунок 7">
            <a:extLst>
              <a:ext uri="{FF2B5EF4-FFF2-40B4-BE49-F238E27FC236}">
                <a16:creationId xmlns:a16="http://schemas.microsoft.com/office/drawing/2014/main" id="{239FC944-6B12-8A6A-AF9A-C8689E010144}"/>
              </a:ext>
            </a:extLst>
          </p:cNvPr>
          <p:cNvPicPr>
            <a:picLocks noChangeAspect="1"/>
          </p:cNvPicPr>
          <p:nvPr/>
        </p:nvPicPr>
        <p:blipFill>
          <a:blip r:embed="rId3"/>
          <a:stretch>
            <a:fillRect/>
          </a:stretch>
        </p:blipFill>
        <p:spPr>
          <a:xfrm>
            <a:off x="6096000" y="1988624"/>
            <a:ext cx="5657853" cy="2524983"/>
          </a:xfrm>
          <a:prstGeom prst="rect">
            <a:avLst/>
          </a:prstGeom>
        </p:spPr>
      </p:pic>
    </p:spTree>
    <p:extLst>
      <p:ext uri="{BB962C8B-B14F-4D97-AF65-F5344CB8AC3E}">
        <p14:creationId xmlns:p14="http://schemas.microsoft.com/office/powerpoint/2010/main" val="573518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5067109" cy="4320000"/>
          </a:xfrm>
          <a:prstGeom prst="rect">
            <a:avLst/>
          </a:prstGeom>
        </p:spPr>
        <p:txBody>
          <a:bodyPr spcFirstLastPara="1" vert="horz" wrap="square" lIns="0" tIns="0" rIns="0" bIns="0" rtlCol="0" anchor="t" anchorCtr="0">
            <a:noAutofit/>
          </a:bodyPr>
          <a:lstStyle/>
          <a:p>
            <a:pPr marL="0" indent="0">
              <a:lnSpc>
                <a:spcPct val="115000"/>
              </a:lnSpc>
            </a:pPr>
            <a:r>
              <a:rPr lang="ru-RU" sz="1800" b="1" dirty="0">
                <a:solidFill>
                  <a:srgbClr val="000000"/>
                </a:solidFill>
                <a:latin typeface="IBM Plex Sans" panose="020B0503050203000203" pitchFamily="34" charset="0"/>
                <a:cs typeface="Times New Roman" panose="02020603050405020304" pitchFamily="18" charset="0"/>
              </a:rPr>
              <a:t>Решение</a:t>
            </a:r>
          </a:p>
          <a:p>
            <a:pPr marL="0" indent="0">
              <a:lnSpc>
                <a:spcPct val="115000"/>
              </a:lnSpc>
            </a:pPr>
            <a:endParaRPr lang="ru-RU" sz="1800" b="1" dirty="0">
              <a:solidFill>
                <a:srgbClr val="000000"/>
              </a:solidFill>
              <a:latin typeface="IBM Plex Sans" panose="020B0503050203000203" pitchFamily="34" charset="0"/>
              <a:cs typeface="Times New Roman" panose="02020603050405020304" pitchFamily="18" charset="0"/>
            </a:endParaRPr>
          </a:p>
          <a:p>
            <a:pPr marL="0" indent="0">
              <a:lnSpc>
                <a:spcPct val="115000"/>
              </a:lnSpc>
            </a:pPr>
            <a:endParaRPr lang="ru-RU" sz="1800" b="1" dirty="0">
              <a:solidFill>
                <a:srgbClr val="000000"/>
              </a:solidFill>
              <a:latin typeface="IBM Plex Sans" panose="020B0503050203000203" pitchFamily="34" charset="0"/>
              <a:cs typeface="Times New Roman" panose="02020603050405020304" pitchFamily="18" charset="0"/>
            </a:endParaRPr>
          </a:p>
          <a:p>
            <a:pPr>
              <a:lnSpc>
                <a:spcPct val="115000"/>
              </a:lnSpc>
              <a:spcBef>
                <a:spcPts val="500"/>
              </a:spcBef>
              <a:spcAft>
                <a:spcPts val="1000"/>
              </a:spcAft>
            </a:pP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Добавим графу «Итог», ее название укажем ячейке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1. Выделим ячейки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L</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3, где разместим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и добавим в них </a:t>
            </a:r>
            <a:r>
              <a:rPr lang="ru-RU" sz="1200"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типа «Выигрыш-проигрыш» (из вкладки «Вставка»). В качестве источника данных указываем диапазон </a:t>
            </a:r>
            <a:r>
              <a:rPr lang="en-US" sz="12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B2:K3. </a:t>
            </a:r>
            <a:endParaRPr lang="ru-RU" sz="12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0" indent="0">
              <a:lnSpc>
                <a:spcPct val="115000"/>
              </a:lnSpc>
            </a:pP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2) Нажимаем «Ок» и получаем </a:t>
            </a:r>
            <a:r>
              <a:rPr lang="ru-RU" sz="1200" b="1" dirty="0" err="1">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спарклайны</a:t>
            </a:r>
            <a:r>
              <a:rPr lang="ru-RU" sz="1200" b="1"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 в виде обобщенной серии побед и поражений.</a:t>
            </a:r>
            <a:endParaRPr lang="ru-RU" sz="1200" b="1"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Пример 4. Статистика игры.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pic>
        <p:nvPicPr>
          <p:cNvPr id="7" name="Рисунок 6">
            <a:extLst>
              <a:ext uri="{FF2B5EF4-FFF2-40B4-BE49-F238E27FC236}">
                <a16:creationId xmlns:a16="http://schemas.microsoft.com/office/drawing/2014/main" id="{46517F65-FD1B-9947-A741-D3C5B96B2A85}"/>
              </a:ext>
            </a:extLst>
          </p:cNvPr>
          <p:cNvPicPr>
            <a:picLocks noChangeAspect="1"/>
          </p:cNvPicPr>
          <p:nvPr/>
        </p:nvPicPr>
        <p:blipFill>
          <a:blip r:embed="rId3"/>
          <a:stretch>
            <a:fillRect/>
          </a:stretch>
        </p:blipFill>
        <p:spPr>
          <a:xfrm>
            <a:off x="6198282" y="3429000"/>
            <a:ext cx="5320703" cy="1328391"/>
          </a:xfrm>
          <a:prstGeom prst="rect">
            <a:avLst/>
          </a:prstGeom>
        </p:spPr>
      </p:pic>
    </p:spTree>
    <p:extLst>
      <p:ext uri="{BB962C8B-B14F-4D97-AF65-F5344CB8AC3E}">
        <p14:creationId xmlns:p14="http://schemas.microsoft.com/office/powerpoint/2010/main" val="16302600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720000" y="1727600"/>
            <a:ext cx="5136000" cy="3402800"/>
          </a:xfrm>
          <a:prstGeom prst="rect">
            <a:avLst/>
          </a:prstGeom>
        </p:spPr>
        <p:txBody>
          <a:bodyPr spcFirstLastPara="1" vert="horz" wrap="square" lIns="0" tIns="121900" rIns="121900" bIns="121900" rtlCol="0" anchor="ctr" anchorCtr="0">
            <a:noAutofit/>
          </a:bodyPr>
          <a:lstStyle/>
          <a:p>
            <a:r>
              <a:rPr lang="ru-RU" dirty="0"/>
              <a:t>Выводы</a:t>
            </a:r>
            <a:endParaRPr dirty="0"/>
          </a:p>
        </p:txBody>
      </p:sp>
      <p:sp>
        <p:nvSpPr>
          <p:cNvPr id="9" name="Google Shape;276;p48">
            <a:extLst>
              <a:ext uri="{FF2B5EF4-FFF2-40B4-BE49-F238E27FC236}">
                <a16:creationId xmlns:a16="http://schemas.microsoft.com/office/drawing/2014/main" id="{5C6D9CE1-C330-3752-7580-AB72B8F8B83C}"/>
              </a:ext>
            </a:extLst>
          </p:cNvPr>
          <p:cNvSpPr txBox="1">
            <a:spLocks/>
          </p:cNvSpPr>
          <p:nvPr/>
        </p:nvSpPr>
        <p:spPr>
          <a:xfrm>
            <a:off x="720725" y="203200"/>
            <a:ext cx="7943850" cy="479425"/>
          </a:xfrm>
          <a:prstGeom prst="rect">
            <a:avLst/>
          </a:prstGeom>
        </p:spPr>
        <p:txBody>
          <a:bodyPr spcFirstLastPara="1" vert="horz" wrap="square" lIns="0" tIns="48000" rIns="0" bIns="480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solidFill>
                  <a:schemeClr val="dk2"/>
                </a:solidFill>
                <a:latin typeface="IBM Plex Sans"/>
                <a:sym typeface="IBM Plex Sans"/>
              </a:rPr>
              <a:t>Урок </a:t>
            </a:r>
            <a:r>
              <a:rPr lang="en-US" sz="1200" dirty="0"/>
              <a:t>3</a:t>
            </a:r>
            <a:r>
              <a:rPr lang="ru-RU" sz="1200" dirty="0"/>
              <a:t>. Инструменты визуализации в </a:t>
            </a:r>
            <a:r>
              <a:rPr lang="en-US" sz="1200" dirty="0"/>
              <a:t>MS Excel. </a:t>
            </a:r>
            <a:endParaRPr lang="ru-RU" sz="1200" dirty="0">
              <a:solidFill>
                <a:schemeClr val="dk2"/>
              </a:solidFill>
              <a:latin typeface="IBM Plex Sans"/>
              <a:sym typeface="IBM Plex Sans"/>
            </a:endParaRPr>
          </a:p>
        </p:txBody>
      </p:sp>
    </p:spTree>
    <p:extLst>
      <p:ext uri="{BB962C8B-B14F-4D97-AF65-F5344CB8AC3E}">
        <p14:creationId xmlns:p14="http://schemas.microsoft.com/office/powerpoint/2010/main" val="29547968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p:nvPr/>
        </p:nvSpPr>
        <p:spPr>
          <a:xfrm>
            <a:off x="720000" y="2987052"/>
            <a:ext cx="3268000" cy="1295739"/>
          </a:xfrm>
          <a:prstGeom prst="rect">
            <a:avLst/>
          </a:prstGeom>
          <a:noFill/>
          <a:ln>
            <a:noFill/>
          </a:ln>
        </p:spPr>
        <p:txBody>
          <a:bodyPr spcFirstLastPara="1" wrap="square" lIns="0" tIns="0" rIns="0" bIns="0" anchor="t" anchorCtr="0">
            <a:spAutoFit/>
          </a:bodyPr>
          <a:lstStyle/>
          <a:p>
            <a:pPr marL="16933">
              <a:lnSpc>
                <a:spcPct val="115000"/>
              </a:lnSpc>
            </a:pPr>
            <a:r>
              <a:rPr lang="ru-RU" sz="1600" b="1" dirty="0">
                <a:solidFill>
                  <a:schemeClr val="dk1"/>
                </a:solidFill>
                <a:latin typeface="IBM Plex Sans"/>
                <a:sym typeface="IBM Plex Sans"/>
              </a:rPr>
              <a:t>Условное форматирование</a:t>
            </a:r>
            <a:endParaRPr sz="1600" b="1" dirty="0">
              <a:solidFill>
                <a:schemeClr val="dk1"/>
              </a:solidFill>
              <a:latin typeface="IBM Plex Sans"/>
              <a:sym typeface="IBM Plex Sans"/>
            </a:endParaRPr>
          </a:p>
          <a:p>
            <a:pPr>
              <a:lnSpc>
                <a:spcPct val="115000"/>
              </a:lnSpc>
              <a:spcBef>
                <a:spcPts val="1067"/>
              </a:spcBef>
              <a:spcAft>
                <a:spcPts val="1000"/>
              </a:spcAft>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Позволяет выделить ячейки с важными данными по заданному условию</a:t>
            </a:r>
            <a:endParaRPr lang="ru-RU" sz="1400" dirty="0">
              <a:solidFill>
                <a:srgbClr val="000000"/>
              </a:solidFill>
              <a:latin typeface="IBM Plex Sans" panose="020B0503050203000203" pitchFamily="34" charset="0"/>
              <a:cs typeface="Times New Roman" panose="02020603050405020304" pitchFamily="18" charset="0"/>
            </a:endParaRPr>
          </a:p>
        </p:txBody>
      </p:sp>
      <p:sp>
        <p:nvSpPr>
          <p:cNvPr id="373" name="Google Shape;373;p52"/>
          <p:cNvSpPr txBox="1"/>
          <p:nvPr/>
        </p:nvSpPr>
        <p:spPr>
          <a:xfrm>
            <a:off x="8215667" y="2987051"/>
            <a:ext cx="3268000" cy="1167499"/>
          </a:xfrm>
          <a:prstGeom prst="rect">
            <a:avLst/>
          </a:prstGeom>
          <a:noFill/>
          <a:ln>
            <a:noFill/>
          </a:ln>
        </p:spPr>
        <p:txBody>
          <a:bodyPr spcFirstLastPara="1" wrap="square" lIns="0" tIns="0" rIns="0" bIns="0" anchor="t" anchorCtr="0">
            <a:spAutoFit/>
          </a:bodyPr>
          <a:lstStyle/>
          <a:p>
            <a:pPr>
              <a:lnSpc>
                <a:spcPct val="115000"/>
              </a:lnSpc>
            </a:pPr>
            <a:r>
              <a:rPr lang="ru-RU" sz="1600" b="1" dirty="0" err="1">
                <a:solidFill>
                  <a:schemeClr val="dk1"/>
                </a:solidFill>
                <a:latin typeface="IBM Plex Sans"/>
                <a:ea typeface="IBM Plex Sans"/>
                <a:cs typeface="IBM Plex Sans"/>
                <a:sym typeface="IBM Plex Sans"/>
              </a:rPr>
              <a:t>Спарклайны</a:t>
            </a:r>
            <a:endParaRPr sz="1600" dirty="0">
              <a:solidFill>
                <a:schemeClr val="dk1"/>
              </a:solidFill>
              <a:latin typeface="IBM Plex Sans"/>
              <a:ea typeface="IBM Plex Sans"/>
              <a:cs typeface="IBM Plex Sans"/>
              <a:sym typeface="IBM Plex Sans"/>
            </a:endParaRPr>
          </a:p>
          <a:p>
            <a:pPr marL="16933">
              <a:lnSpc>
                <a:spcPct val="115000"/>
              </a:lnSpc>
              <a:spcBef>
                <a:spcPts val="1067"/>
              </a:spcBef>
            </a:pPr>
            <a:r>
              <a:rPr lang="ru-RU" sz="1400" dirty="0">
                <a:solidFill>
                  <a:srgbClr val="000000"/>
                </a:solidFill>
                <a:latin typeface="IBM Plex Sans" panose="020B0503050203000203" pitchFamily="34" charset="0"/>
                <a:ea typeface="IBM Plex Sans"/>
                <a:cs typeface="Times New Roman" panose="02020603050405020304" pitchFamily="18" charset="0"/>
                <a:sym typeface="IBM Plex Sans"/>
              </a:rPr>
              <a:t>Группы небольших диаграмм для визуализации одного ряда данных для каждой записи</a:t>
            </a:r>
            <a:endParaRPr sz="1400" dirty="0">
              <a:solidFill>
                <a:schemeClr val="dk1"/>
              </a:solidFill>
              <a:latin typeface="IBM Plex Sans"/>
              <a:ea typeface="IBM Plex Sans"/>
              <a:cs typeface="IBM Plex Sans"/>
              <a:sym typeface="IBM Plex Sans"/>
            </a:endParaRPr>
          </a:p>
        </p:txBody>
      </p:sp>
      <p:pic>
        <p:nvPicPr>
          <p:cNvPr id="374" name="Google Shape;374;p52"/>
          <p:cNvPicPr preferRelativeResize="0"/>
          <p:nvPr/>
        </p:nvPicPr>
        <p:blipFill>
          <a:blip r:embed="rId3">
            <a:alphaModFix/>
          </a:blip>
          <a:stretch>
            <a:fillRect/>
          </a:stretch>
        </p:blipFill>
        <p:spPr>
          <a:xfrm>
            <a:off x="731681" y="2160000"/>
            <a:ext cx="602400" cy="602400"/>
          </a:xfrm>
          <a:prstGeom prst="rect">
            <a:avLst/>
          </a:prstGeom>
          <a:noFill/>
          <a:ln>
            <a:noFill/>
          </a:ln>
        </p:spPr>
      </p:pic>
      <p:pic>
        <p:nvPicPr>
          <p:cNvPr id="375" name="Google Shape;375;p52"/>
          <p:cNvPicPr preferRelativeResize="0"/>
          <p:nvPr/>
        </p:nvPicPr>
        <p:blipFill>
          <a:blip r:embed="rId3">
            <a:alphaModFix/>
          </a:blip>
          <a:stretch>
            <a:fillRect/>
          </a:stretch>
        </p:blipFill>
        <p:spPr>
          <a:xfrm>
            <a:off x="4467848" y="2160000"/>
            <a:ext cx="602400" cy="602400"/>
          </a:xfrm>
          <a:prstGeom prst="rect">
            <a:avLst/>
          </a:prstGeom>
          <a:noFill/>
          <a:ln>
            <a:noFill/>
          </a:ln>
        </p:spPr>
      </p:pic>
      <p:pic>
        <p:nvPicPr>
          <p:cNvPr id="376" name="Google Shape;376;p52"/>
          <p:cNvPicPr preferRelativeResize="0"/>
          <p:nvPr/>
        </p:nvPicPr>
        <p:blipFill>
          <a:blip r:embed="rId3">
            <a:alphaModFix/>
          </a:blip>
          <a:stretch>
            <a:fillRect/>
          </a:stretch>
        </p:blipFill>
        <p:spPr>
          <a:xfrm>
            <a:off x="8215681" y="2160000"/>
            <a:ext cx="602400" cy="602400"/>
          </a:xfrm>
          <a:prstGeom prst="rect">
            <a:avLst/>
          </a:prstGeom>
          <a:noFill/>
          <a:ln>
            <a:noFill/>
          </a:ln>
        </p:spPr>
      </p:pic>
      <p:sp>
        <p:nvSpPr>
          <p:cNvPr id="377" name="Google Shape;377;p52"/>
          <p:cNvSpPr txBox="1">
            <a:spLocks noGrp="1"/>
          </p:cNvSpPr>
          <p:nvPr>
            <p:ph type="title"/>
          </p:nvPr>
        </p:nvSpPr>
        <p:spPr>
          <a:xfrm>
            <a:off x="731667" y="1329364"/>
            <a:ext cx="10752000" cy="376636"/>
          </a:xfrm>
          <a:prstGeom prst="rect">
            <a:avLst/>
          </a:prstGeom>
          <a:noFill/>
          <a:ln>
            <a:noFill/>
          </a:ln>
        </p:spPr>
        <p:txBody>
          <a:bodyPr spcFirstLastPara="1" wrap="square" lIns="0" tIns="7233" rIns="0" bIns="0" anchor="b" anchorCtr="0">
            <a:spAutoFit/>
          </a:bodyPr>
          <a:lstStyle/>
          <a:p>
            <a:pPr>
              <a:lnSpc>
                <a:spcPct val="100000"/>
              </a:lnSpc>
              <a:spcBef>
                <a:spcPts val="0"/>
              </a:spcBef>
              <a:buSzPts val="600"/>
            </a:pPr>
            <a:r>
              <a:rPr lang="ru-RU" sz="2400" dirty="0">
                <a:solidFill>
                  <a:schemeClr val="dk1"/>
                </a:solidFill>
                <a:latin typeface="IBM Plex Sans SemiBold"/>
                <a:ea typeface="IBM Plex Sans SemiBold"/>
                <a:cs typeface="IBM Plex Sans SemiBold"/>
                <a:sym typeface="IBM Plex Sans SemiBold"/>
              </a:rPr>
              <a:t>Резюме: инструменты визуализации</a:t>
            </a:r>
            <a:endParaRPr sz="2400" dirty="0">
              <a:solidFill>
                <a:schemeClr val="dk1"/>
              </a:solidFill>
              <a:latin typeface="IBM Plex Sans SemiBold"/>
              <a:ea typeface="IBM Plex Sans SemiBold"/>
              <a:cs typeface="IBM Plex Sans SemiBold"/>
              <a:sym typeface="IBM Plex Sans SemiBold"/>
            </a:endParaRPr>
          </a:p>
        </p:txBody>
      </p:sp>
      <p:sp>
        <p:nvSpPr>
          <p:cNvPr id="378" name="Google Shape;378;p52"/>
          <p:cNvSpPr txBox="1"/>
          <p:nvPr/>
        </p:nvSpPr>
        <p:spPr>
          <a:xfrm>
            <a:off x="4467833" y="2987051"/>
            <a:ext cx="3268000" cy="671979"/>
          </a:xfrm>
          <a:prstGeom prst="rect">
            <a:avLst/>
          </a:prstGeom>
          <a:noFill/>
          <a:ln>
            <a:noFill/>
          </a:ln>
        </p:spPr>
        <p:txBody>
          <a:bodyPr spcFirstLastPara="1" wrap="square" lIns="0" tIns="0" rIns="0" bIns="0" anchor="t" anchorCtr="0">
            <a:spAutoFit/>
          </a:bodyPr>
          <a:lstStyle/>
          <a:p>
            <a:pPr marL="16933">
              <a:lnSpc>
                <a:spcPct val="115000"/>
              </a:lnSpc>
            </a:pPr>
            <a:r>
              <a:rPr lang="ru-RU" sz="1600" b="1" dirty="0">
                <a:solidFill>
                  <a:schemeClr val="dk1"/>
                </a:solidFill>
                <a:latin typeface="IBM Plex Sans"/>
                <a:ea typeface="IBM Plex Sans"/>
                <a:cs typeface="IBM Plex Sans"/>
                <a:sym typeface="IBM Plex Sans"/>
              </a:rPr>
              <a:t>Диаграммы</a:t>
            </a:r>
            <a:endParaRPr sz="1600" dirty="0">
              <a:solidFill>
                <a:schemeClr val="dk1"/>
              </a:solidFill>
              <a:latin typeface="IBM Plex Sans"/>
              <a:ea typeface="IBM Plex Sans"/>
              <a:cs typeface="IBM Plex Sans"/>
              <a:sym typeface="IBM Plex Sans"/>
            </a:endParaRPr>
          </a:p>
          <a:p>
            <a:pPr>
              <a:lnSpc>
                <a:spcPct val="115000"/>
              </a:lnSpc>
              <a:spcBef>
                <a:spcPts val="1067"/>
              </a:spcBef>
            </a:pPr>
            <a:r>
              <a:rPr lang="ru-RU" sz="14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Визуализация рядов данных</a:t>
            </a:r>
            <a:endParaRPr sz="1400" dirty="0"/>
          </a:p>
        </p:txBody>
      </p:sp>
      <p:sp>
        <p:nvSpPr>
          <p:cNvPr id="379" name="Google Shape;379;p52"/>
          <p:cNvSpPr txBox="1">
            <a:spLocks noGrp="1"/>
          </p:cNvSpPr>
          <p:nvPr>
            <p:ph type="subTitle" idx="1"/>
          </p:nvPr>
        </p:nvSpPr>
        <p:spPr>
          <a:xfrm>
            <a:off x="720000" y="203200"/>
            <a:ext cx="7944000" cy="480000"/>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spTree>
    <p:extLst>
      <p:ext uri="{BB962C8B-B14F-4D97-AF65-F5344CB8AC3E}">
        <p14:creationId xmlns:p14="http://schemas.microsoft.com/office/powerpoint/2010/main" val="37243040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subTitle" idx="1"/>
          </p:nvPr>
        </p:nvSpPr>
        <p:spPr>
          <a:xfrm>
            <a:off x="720000" y="1680000"/>
            <a:ext cx="10424634" cy="4320000"/>
          </a:xfrm>
          <a:prstGeom prst="rect">
            <a:avLst/>
          </a:prstGeom>
        </p:spPr>
        <p:txBody>
          <a:bodyPr spcFirstLastPara="1" vert="horz" wrap="square" lIns="0" tIns="0" rIns="0" bIns="0" rtlCol="0" anchor="t" anchorCtr="0">
            <a:noAutofit/>
          </a:bodyPr>
          <a:lstStyle/>
          <a:p>
            <a:pPr marL="285750" indent="-285750">
              <a:lnSpc>
                <a:spcPct val="115000"/>
              </a:lnSpc>
              <a:spcBef>
                <a:spcPts val="500"/>
              </a:spcBef>
              <a:spcAft>
                <a:spcPts val="1000"/>
              </a:spcAft>
              <a:buFont typeface="Wingdings" panose="05000000000000000000" pitchFamily="2" charset="2"/>
              <a:buChar char="ü"/>
            </a:pPr>
            <a:r>
              <a:rPr lang="en-US"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Excel </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имеет продвинутый функционал, предназначенный для создания разного рода визуализации. </a:t>
            </a:r>
          </a:p>
          <a:p>
            <a:pPr marL="285750" indent="-285750">
              <a:lnSpc>
                <a:spcPct val="115000"/>
              </a:lnSpc>
              <a:spcBef>
                <a:spcPts val="500"/>
              </a:spcBef>
              <a:spcAft>
                <a:spcPts val="1000"/>
              </a:spcAft>
              <a:buFont typeface="Wingdings" panose="05000000000000000000" pitchFamily="2" charset="2"/>
              <a:buChar char="ü"/>
            </a:pPr>
            <a:r>
              <a:rPr lang="ru-RU" sz="18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П</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ри работе с большими объемами данных, зачастую, грамотно построенная диаграмма позволяет получить информацию более оперативно, нежели прямой анализ числовых данных.</a:t>
            </a:r>
          </a:p>
          <a:p>
            <a:pPr marL="285750" indent="-285750">
              <a:lnSpc>
                <a:spcPct val="115000"/>
              </a:lnSpc>
              <a:spcBef>
                <a:spcPts val="500"/>
              </a:spcBef>
              <a:spcAft>
                <a:spcPts val="1000"/>
              </a:spcAft>
              <a:buFont typeface="Wingdings" panose="05000000000000000000" pitchFamily="2" charset="2"/>
              <a:buChar char="ü"/>
            </a:pPr>
            <a:r>
              <a:rPr lang="ru-RU" sz="18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И</a:t>
            </a:r>
            <a:r>
              <a:rPr lang="ru-RU" sz="18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нструменты визуализации могут значительно упростить работу с данными в электронных таблицах и их анализ.</a:t>
            </a:r>
            <a:endParaRPr lang="ru-RU" sz="1800" dirty="0">
              <a:effectLst/>
              <a:latin typeface="IBM Plex Sans" panose="020B0503050203000203" pitchFamily="34" charset="0"/>
              <a:ea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endParaRPr lang="ru-RU" sz="1800" dirty="0">
              <a:solidFill>
                <a:srgbClr val="000000"/>
              </a:solidFill>
              <a:latin typeface="IBM Plex Sans" panose="020B0503050203000203" pitchFamily="34" charset="0"/>
              <a:cs typeface="Times New Roman" panose="02020603050405020304" pitchFamily="18" charset="0"/>
            </a:endParaRPr>
          </a:p>
        </p:txBody>
      </p:sp>
      <p:sp>
        <p:nvSpPr>
          <p:cNvPr id="395" name="Google Shape;395;p54"/>
          <p:cNvSpPr txBox="1">
            <a:spLocks noGrp="1"/>
          </p:cNvSpPr>
          <p:nvPr>
            <p:ph type="title"/>
          </p:nvPr>
        </p:nvSpPr>
        <p:spPr>
          <a:xfrm>
            <a:off x="720000" y="960000"/>
            <a:ext cx="10752000" cy="376636"/>
          </a:xfrm>
          <a:prstGeom prst="rect">
            <a:avLst/>
          </a:prstGeom>
          <a:noFill/>
          <a:ln>
            <a:noFill/>
          </a:ln>
        </p:spPr>
        <p:txBody>
          <a:bodyPr spcFirstLastPara="1" vert="horz" wrap="square" lIns="0" tIns="7233" rIns="0" bIns="0" rtlCol="0" anchor="t" anchorCtr="0">
            <a:spAutoFit/>
          </a:bodyPr>
          <a:lstStyle/>
          <a:p>
            <a:pPr>
              <a:lnSpc>
                <a:spcPct val="100000"/>
              </a:lnSpc>
              <a:buSzPts val="600"/>
            </a:pPr>
            <a:r>
              <a:rPr lang="ru" dirty="0">
                <a:solidFill>
                  <a:schemeClr val="dk1"/>
                </a:solidFill>
                <a:latin typeface="IBM Plex Sans SemiBold" panose="020B0703050203000203" pitchFamily="34" charset="0"/>
              </a:rPr>
              <a:t>Выводы</a:t>
            </a:r>
            <a:endParaRPr dirty="0">
              <a:solidFill>
                <a:schemeClr val="dk1"/>
              </a:solidFill>
              <a:latin typeface="IBM Plex Sans SemiBold" panose="020B0703050203000203" pitchFamily="34" charset="0"/>
              <a:sym typeface="IBM Plex Sans SemiBold"/>
            </a:endParaRPr>
          </a:p>
        </p:txBody>
      </p:sp>
      <p:sp>
        <p:nvSpPr>
          <p:cNvPr id="6" name="Google Shape;276;p48">
            <a:extLst>
              <a:ext uri="{FF2B5EF4-FFF2-40B4-BE49-F238E27FC236}">
                <a16:creationId xmlns:a16="http://schemas.microsoft.com/office/drawing/2014/main" id="{9E24B3C3-876D-FCFD-5032-D13B0E774FCD}"/>
              </a:ext>
            </a:extLst>
          </p:cNvPr>
          <p:cNvSpPr txBox="1">
            <a:spLocks noGrp="1"/>
          </p:cNvSpPr>
          <p:nvPr>
            <p:ph type="subTitle" idx="2"/>
          </p:nvPr>
        </p:nvSpPr>
        <p:spPr>
          <a:xfrm>
            <a:off x="720725" y="203200"/>
            <a:ext cx="7943850"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lang="ru-RU" sz="1200" dirty="0"/>
          </a:p>
        </p:txBody>
      </p:sp>
    </p:spTree>
    <p:extLst>
      <p:ext uri="{BB962C8B-B14F-4D97-AF65-F5344CB8AC3E}">
        <p14:creationId xmlns:p14="http://schemas.microsoft.com/office/powerpoint/2010/main" val="2135394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60"/>
          <p:cNvSpPr txBox="1"/>
          <p:nvPr/>
        </p:nvSpPr>
        <p:spPr>
          <a:xfrm>
            <a:off x="722367" y="960000"/>
            <a:ext cx="5136000" cy="602400"/>
          </a:xfrm>
          <a:prstGeom prst="rect">
            <a:avLst/>
          </a:prstGeom>
          <a:noFill/>
          <a:ln>
            <a:noFill/>
          </a:ln>
        </p:spPr>
        <p:txBody>
          <a:bodyPr spcFirstLastPara="1" wrap="square" lIns="0" tIns="7233" rIns="0" bIns="0" anchor="t" anchorCtr="0">
            <a:noAutofit/>
          </a:bodyPr>
          <a:lstStyle/>
          <a:p>
            <a:r>
              <a:rPr lang="ru" sz="2400" dirty="0">
                <a:solidFill>
                  <a:schemeClr val="dk1"/>
                </a:solidFill>
                <a:latin typeface="IBM Plex Sans SemiBold"/>
                <a:ea typeface="IBM Plex Sans SemiBold"/>
                <a:cs typeface="IBM Plex Sans SemiBold"/>
                <a:sym typeface="IBM Plex Sans SemiBold"/>
              </a:rPr>
              <a:t>На следующем уроке мы:</a:t>
            </a:r>
            <a:endParaRPr sz="2400" dirty="0">
              <a:solidFill>
                <a:schemeClr val="dk1"/>
              </a:solidFill>
              <a:latin typeface="IBM Plex Sans SemiBold"/>
              <a:ea typeface="IBM Plex Sans SemiBold"/>
              <a:cs typeface="IBM Plex Sans SemiBold"/>
              <a:sym typeface="IBM Plex Sans SemiBold"/>
            </a:endParaRPr>
          </a:p>
        </p:txBody>
      </p:sp>
      <p:sp>
        <p:nvSpPr>
          <p:cNvPr id="447" name="Google Shape;447;p60"/>
          <p:cNvSpPr txBox="1"/>
          <p:nvPr/>
        </p:nvSpPr>
        <p:spPr>
          <a:xfrm>
            <a:off x="648757" y="1408358"/>
            <a:ext cx="5136000" cy="4853616"/>
          </a:xfrm>
          <a:prstGeom prst="rect">
            <a:avLst/>
          </a:prstGeom>
          <a:noFill/>
          <a:ln>
            <a:noFill/>
          </a:ln>
        </p:spPr>
        <p:txBody>
          <a:bodyPr spcFirstLastPara="1" wrap="square" lIns="0" tIns="7600" rIns="0" bIns="0" anchor="t" anchorCtr="0">
            <a:spAutoFit/>
          </a:bodyPr>
          <a:lstStyle/>
          <a:p>
            <a:pPr>
              <a:lnSpc>
                <a:spcPct val="115000"/>
              </a:lnSpc>
              <a:spcBef>
                <a:spcPts val="500"/>
              </a:spcBef>
              <a:spcAft>
                <a:spcPts val="1000"/>
              </a:spcAft>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О</a:t>
            </a: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своим методы подготовки данных к анализу, такие как: </a:t>
            </a: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Сортировка</a:t>
            </a: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Фильтрация</a:t>
            </a:r>
            <a:endPar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endParaRP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Удаление дубликатов</a:t>
            </a:r>
          </a:p>
          <a:p>
            <a:pPr marL="285750" indent="-285750">
              <a:lnSpc>
                <a:spcPct val="115000"/>
              </a:lnSpc>
              <a:spcBef>
                <a:spcPts val="500"/>
              </a:spcBef>
              <a:spcAft>
                <a:spcPts val="1000"/>
              </a:spcAft>
              <a:buFont typeface="Arial" panose="020B0604020202020204" pitchFamily="34" charset="0"/>
              <a:buChar char="•"/>
            </a:pP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Также  мы научимся методам анализа данных в электронных таблицах, таких как:</a:t>
            </a: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Поиск данных</a:t>
            </a: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Создание сводных таблиц и диаграмм</a:t>
            </a:r>
          </a:p>
          <a:p>
            <a:pPr marL="285750" indent="-285750">
              <a:lnSpc>
                <a:spcPct val="115000"/>
              </a:lnSpc>
              <a:spcBef>
                <a:spcPts val="500"/>
              </a:spcBef>
              <a:spcAft>
                <a:spcPts val="1000"/>
              </a:spcAft>
              <a:buFont typeface="Arial" panose="020B0604020202020204" pitchFamily="34" charset="0"/>
              <a:buChar char="•"/>
            </a:pPr>
            <a:r>
              <a:rPr lang="ru-RU" sz="1600" dirty="0">
                <a:solidFill>
                  <a:srgbClr val="000000"/>
                </a:solidFill>
                <a:latin typeface="IBM Plex Sans" panose="020B0503050203000203" pitchFamily="34" charset="0"/>
                <a:ea typeface="Times New Roman" panose="02020603050405020304" pitchFamily="18" charset="0"/>
                <a:cs typeface="Times New Roman" panose="02020603050405020304" pitchFamily="18" charset="0"/>
              </a:rPr>
              <a:t>Консолидация данных</a:t>
            </a:r>
            <a:endParaRPr lang="ru-RU" sz="1600" dirty="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endParaRPr>
          </a:p>
        </p:txBody>
      </p:sp>
      <p:sp>
        <p:nvSpPr>
          <p:cNvPr id="8" name="Google Shape;379;p52">
            <a:extLst>
              <a:ext uri="{FF2B5EF4-FFF2-40B4-BE49-F238E27FC236}">
                <a16:creationId xmlns:a16="http://schemas.microsoft.com/office/drawing/2014/main" id="{0E63F98B-A9CD-1AE9-7317-27FAB8FCA914}"/>
              </a:ext>
            </a:extLst>
          </p:cNvPr>
          <p:cNvSpPr txBox="1">
            <a:spLocks noGrp="1"/>
          </p:cNvSpPr>
          <p:nvPr>
            <p:ph type="subTitle" idx="1"/>
          </p:nvPr>
        </p:nvSpPr>
        <p:spPr>
          <a:xfrm>
            <a:off x="720725" y="203200"/>
            <a:ext cx="5375275" cy="479425"/>
          </a:xfrm>
          <a:prstGeom prst="rect">
            <a:avLst/>
          </a:prstGeom>
        </p:spPr>
        <p:txBody>
          <a:bodyPr spcFirstLastPara="1" vert="horz" wrap="square" lIns="0" tIns="48000" rIns="0" bIns="48000" rtlCol="0" anchor="ctr" anchorCtr="0">
            <a:noAutofit/>
          </a:bodyPr>
          <a:lstStyle/>
          <a:p>
            <a:pPr marL="0" indent="0"/>
            <a:r>
              <a:rPr lang="ru-RU" sz="1200" dirty="0"/>
              <a:t>Урок </a:t>
            </a:r>
            <a:r>
              <a:rPr lang="en-US" sz="1200" dirty="0"/>
              <a:t>3</a:t>
            </a:r>
            <a:r>
              <a:rPr lang="ru-RU" sz="1200" dirty="0"/>
              <a:t>. Инструменты визуализации в </a:t>
            </a:r>
            <a:r>
              <a:rPr lang="en-US" sz="1200" dirty="0"/>
              <a:t>MS Excel. </a:t>
            </a:r>
            <a:endParaRPr sz="1200" dirty="0"/>
          </a:p>
        </p:txBody>
      </p:sp>
      <p:pic>
        <p:nvPicPr>
          <p:cNvPr id="9" name="Google Shape;1096;p106" descr="preencoded.png">
            <a:extLst>
              <a:ext uri="{FF2B5EF4-FFF2-40B4-BE49-F238E27FC236}">
                <a16:creationId xmlns:a16="http://schemas.microsoft.com/office/drawing/2014/main" id="{8E76A559-7D49-17BF-CB5B-E43096057705}"/>
              </a:ext>
            </a:extLst>
          </p:cNvPr>
          <p:cNvPicPr preferRelativeResize="0"/>
          <p:nvPr/>
        </p:nvPicPr>
        <p:blipFill rotWithShape="1">
          <a:blip r:embed="rId3">
            <a:alphaModFix/>
          </a:blip>
          <a:srcRect/>
          <a:stretch/>
        </p:blipFill>
        <p:spPr>
          <a:xfrm>
            <a:off x="6407244" y="1680001"/>
            <a:ext cx="5307978" cy="3353912"/>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14217</TotalTime>
  <Words>6222</Words>
  <Application>Microsoft Office PowerPoint</Application>
  <PresentationFormat>Широкоэкранный</PresentationFormat>
  <Paragraphs>614</Paragraphs>
  <Slides>100</Slides>
  <Notes>100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100</vt:i4>
      </vt:variant>
    </vt:vector>
  </HeadingPairs>
  <TitlesOfParts>
    <vt:vector size="109" baseType="lpstr">
      <vt:lpstr>Arial</vt:lpstr>
      <vt:lpstr>Calibri</vt:lpstr>
      <vt:lpstr>Calibri Light</vt:lpstr>
      <vt:lpstr>Cambria Math</vt:lpstr>
      <vt:lpstr>IBM Plex Sans</vt:lpstr>
      <vt:lpstr>IBM Plex Sans SemiBold</vt:lpstr>
      <vt:lpstr>Symbol</vt:lpstr>
      <vt:lpstr>Wingdings</vt:lpstr>
      <vt:lpstr>Тема Office</vt:lpstr>
      <vt:lpstr>Урок 3. Инструменты визуализации в MS Excel. </vt:lpstr>
      <vt:lpstr>План курса «Электронные таблицы в аналитике»</vt:lpstr>
      <vt:lpstr>На прошлом занятии:</vt:lpstr>
      <vt:lpstr>Сегодня на уроке:</vt:lpstr>
      <vt:lpstr>Условное форматирование</vt:lpstr>
      <vt:lpstr>Условное форматирование</vt:lpstr>
      <vt:lpstr>Пример применения условного форматирования</vt:lpstr>
      <vt:lpstr>Пример применения условного форматирования</vt:lpstr>
      <vt:lpstr>Пример применения условного форматирования</vt:lpstr>
      <vt:lpstr>Возможности условного форматирования</vt:lpstr>
      <vt:lpstr>Пример 1</vt:lpstr>
      <vt:lpstr>Презентация PowerPoint</vt:lpstr>
      <vt:lpstr>Пробуйте все на практике! Откройте MS Excel  прямо сейчас!</vt:lpstr>
      <vt:lpstr>Презентация PowerPoint</vt:lpstr>
      <vt:lpstr>Презентация PowerPoint</vt:lpstr>
      <vt:lpstr>Презентация PowerPoint</vt:lpstr>
      <vt:lpstr>Презентация PowerPoint</vt:lpstr>
      <vt:lpstr>Пример 1. Экзамен.</vt:lpstr>
      <vt:lpstr>Пример 1. Экзамен.</vt:lpstr>
      <vt:lpstr>Презентация PowerPoint</vt:lpstr>
      <vt:lpstr>Презентация PowerPoint</vt:lpstr>
      <vt:lpstr>Презентация PowerPoint</vt:lpstr>
      <vt:lpstr>Диаграммы и их элементы.</vt:lpstr>
      <vt:lpstr>Диаграммы</vt:lpstr>
      <vt:lpstr>Диаграммы</vt:lpstr>
      <vt:lpstr>Диаграммы</vt:lpstr>
      <vt:lpstr>Диаграммы</vt:lpstr>
      <vt:lpstr>Варианты расположения диаграмм</vt:lpstr>
      <vt:lpstr>Элементы диаграмм</vt:lpstr>
      <vt:lpstr>Элементы диаграмм: изменение набора элементов</vt:lpstr>
      <vt:lpstr>Элементы диаграмм: набор элементов в зависимости от типа диаграммы</vt:lpstr>
      <vt:lpstr>Типы диаграмм и их применение   </vt:lpstr>
      <vt:lpstr>Применение диаграмм</vt:lpstr>
      <vt:lpstr>Типы сравнений для выбора вида диаграммы</vt:lpstr>
      <vt:lpstr>Выбор вида диаграммы: как определить, какой тип диаграммы нужен?</vt:lpstr>
      <vt:lpstr>Выбор вида диаграммы</vt:lpstr>
      <vt:lpstr>Комбинированные диаграммы</vt:lpstr>
      <vt:lpstr>Типы диаграмм в MS Excel</vt:lpstr>
      <vt:lpstr>Гистограмма (Column chart)</vt:lpstr>
      <vt:lpstr>Графики</vt:lpstr>
      <vt:lpstr>Круговые диаграммы</vt:lpstr>
      <vt:lpstr>Точечные диаграммы</vt:lpstr>
      <vt:lpstr>Диаграммы с областями</vt:lpstr>
      <vt:lpstr>Лепестковые диаграммы</vt:lpstr>
      <vt:lpstr>Поверхностные диаграммы</vt:lpstr>
      <vt:lpstr>Пузырьковые диаграммы</vt:lpstr>
      <vt:lpstr>Биржевые диаграммы</vt:lpstr>
      <vt:lpstr>Диаграммы Парето</vt:lpstr>
      <vt:lpstr>Каскадные диаграммы</vt:lpstr>
      <vt:lpstr>Диаграмма типа «Ящик с усами»</vt:lpstr>
      <vt:lpstr>Диаграмма типа «Солнечные лучи»</vt:lpstr>
      <vt:lpstr>Древовидные диаграммы</vt:lpstr>
      <vt:lpstr>Диаграмма «воронка»</vt:lpstr>
      <vt:lpstr>2D-картограммы</vt:lpstr>
      <vt:lpstr>3D-карты</vt:lpstr>
      <vt:lpstr>Приемы работы с рядами данных и прогнозирование</vt:lpstr>
      <vt:lpstr>Ряды данных</vt:lpstr>
      <vt:lpstr>Линия тренда и аппроксимация</vt:lpstr>
      <vt:lpstr>Пробуйте все на практике! Откройте MS Excel  прямо сейчас!</vt:lpstr>
      <vt:lpstr>Пример 2</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Спарклайны</vt:lpstr>
      <vt:lpstr>Спарклайны</vt:lpstr>
      <vt:lpstr>Типы спарклайнов</vt:lpstr>
      <vt:lpstr>Пример 3</vt:lpstr>
      <vt:lpstr>Пробуйте все на практике! Откройте MS Excel  прямо сейчас!</vt:lpstr>
      <vt:lpstr>Пример 3. Еженедельные расчеты с клиентами</vt:lpstr>
      <vt:lpstr>Пример 3. Еженедельные расчеты с клиентами</vt:lpstr>
      <vt:lpstr>Пример 3. Еженедельные расчеты с клиентами</vt:lpstr>
      <vt:lpstr>Пример 3. Еженедельные расчеты с клиентами</vt:lpstr>
      <vt:lpstr>Пример 3. Еженедельные расчеты с клиентами</vt:lpstr>
      <vt:lpstr>Пример 3. Еженедельные расчеты с клиентами</vt:lpstr>
      <vt:lpstr>Пример 3. Еженедельные расчеты с клиентами</vt:lpstr>
      <vt:lpstr>Пример 4</vt:lpstr>
      <vt:lpstr>Пробуйте все на практике! Откройте MS Excel  прямо сейчас!</vt:lpstr>
      <vt:lpstr>Пример 4. Статистика игры.</vt:lpstr>
      <vt:lpstr>Пример 4. Статистика игры.</vt:lpstr>
      <vt:lpstr>Пример 4. Статистика игры.</vt:lpstr>
      <vt:lpstr>Выводы</vt:lpstr>
      <vt:lpstr>Резюме: инструменты визуализации</vt:lpstr>
      <vt:lpstr>Выводы</vt:lpstr>
      <vt:lpstr>Презентация PowerPoint</vt:lpstr>
      <vt:lpstr>Спасибо за внимание!    irenezernova@gmail.com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Урок 1. Основы работы с электронными таблицами</dc:title>
  <dc:creator>Ilya Zernov</dc:creator>
  <cp:lastModifiedBy>Irene Zernova</cp:lastModifiedBy>
  <cp:revision>39</cp:revision>
  <dcterms:created xsi:type="dcterms:W3CDTF">2022-05-06T15:47:48Z</dcterms:created>
  <dcterms:modified xsi:type="dcterms:W3CDTF">2022-06-07T13:28:03Z</dcterms:modified>
</cp:coreProperties>
</file>